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65" r:id="rId4"/>
    <p:sldId id="271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67" r:id="rId23"/>
    <p:sldId id="269" r:id="rId24"/>
    <p:sldId id="268" r:id="rId25"/>
    <p:sldId id="274" r:id="rId26"/>
    <p:sldId id="276" r:id="rId27"/>
    <p:sldId id="277" r:id="rId28"/>
    <p:sldId id="296" r:id="rId29"/>
    <p:sldId id="297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53EA"/>
    <a:srgbClr val="449FCC"/>
    <a:srgbClr val="4499C4"/>
    <a:srgbClr val="5195B7"/>
    <a:srgbClr val="429D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2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5029E-1C8E-4E6A-AE88-56B2593579A5}" type="datetimeFigureOut">
              <a:rPr lang="fr-FR" smtClean="0"/>
              <a:t>18/05/2017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25DA-B5AB-4D3D-95D3-4F65B329DA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018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5029E-1C8E-4E6A-AE88-56B2593579A5}" type="datetimeFigureOut">
              <a:rPr lang="fr-FR" smtClean="0"/>
              <a:t>18/05/2017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25DA-B5AB-4D3D-95D3-4F65B329DA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50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5029E-1C8E-4E6A-AE88-56B2593579A5}" type="datetimeFigureOut">
              <a:rPr lang="fr-FR" smtClean="0"/>
              <a:t>18/05/2017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25DA-B5AB-4D3D-95D3-4F65B329DA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358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5029E-1C8E-4E6A-AE88-56B2593579A5}" type="datetimeFigureOut">
              <a:rPr lang="fr-FR" smtClean="0"/>
              <a:t>18/05/2017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25DA-B5AB-4D3D-95D3-4F65B329DA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31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5029E-1C8E-4E6A-AE88-56B2593579A5}" type="datetimeFigureOut">
              <a:rPr lang="fr-FR" smtClean="0"/>
              <a:t>18/05/2017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25DA-B5AB-4D3D-95D3-4F65B329DA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97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5029E-1C8E-4E6A-AE88-56B2593579A5}" type="datetimeFigureOut">
              <a:rPr lang="fr-FR" smtClean="0"/>
              <a:t>18/05/2017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25DA-B5AB-4D3D-95D3-4F65B329DA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6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5029E-1C8E-4E6A-AE88-56B2593579A5}" type="datetimeFigureOut">
              <a:rPr lang="fr-FR" smtClean="0"/>
              <a:t>18/05/2017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25DA-B5AB-4D3D-95D3-4F65B329DA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44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5029E-1C8E-4E6A-AE88-56B2593579A5}" type="datetimeFigureOut">
              <a:rPr lang="fr-FR" smtClean="0"/>
              <a:t>18/05/2017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25DA-B5AB-4D3D-95D3-4F65B329DA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19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5029E-1C8E-4E6A-AE88-56B2593579A5}" type="datetimeFigureOut">
              <a:rPr lang="fr-FR" smtClean="0"/>
              <a:t>18/05/2017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25DA-B5AB-4D3D-95D3-4F65B329DA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6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5029E-1C8E-4E6A-AE88-56B2593579A5}" type="datetimeFigureOut">
              <a:rPr lang="fr-FR" smtClean="0"/>
              <a:t>18/05/2017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25DA-B5AB-4D3D-95D3-4F65B329DA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04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5029E-1C8E-4E6A-AE88-56B2593579A5}" type="datetimeFigureOut">
              <a:rPr lang="fr-FR" smtClean="0"/>
              <a:t>18/05/2017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25DA-B5AB-4D3D-95D3-4F65B329DA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42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5029E-1C8E-4E6A-AE88-56B2593579A5}" type="datetimeFigureOut">
              <a:rPr lang="fr-FR" smtClean="0"/>
              <a:t>18/05/2017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025DA-B5AB-4D3D-95D3-4F65B329DA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54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amelie.maurel@sandler.com" TargetMode="External"/><Relationship Id="rId2" Type="http://schemas.openxmlformats.org/officeDocument/2006/relationships/hyperlink" Target="mailto:laurent@impulsion3000.f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hyperlink" Target="http://www.impulsion3000.fr/reseaux/conference-commerciale-challenger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69" y="3201755"/>
            <a:ext cx="2414211" cy="30559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6309360" cy="6858000"/>
          </a:xfrm>
          <a:prstGeom prst="rect">
            <a:avLst/>
          </a:prstGeom>
          <a:solidFill>
            <a:srgbClr val="1E53EA"/>
          </a:solidFill>
          <a:ln>
            <a:solidFill>
              <a:srgbClr val="1E53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8281" y="1201115"/>
            <a:ext cx="61468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Réveillez </a:t>
            </a:r>
          </a:p>
          <a:p>
            <a:pPr algn="ctr"/>
            <a:endParaRPr lang="fr-FR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commercial</a:t>
            </a:r>
          </a:p>
          <a:p>
            <a:pPr algn="ctr"/>
            <a:r>
              <a:rPr lang="fr-FR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FR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est en vous !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685" y="863911"/>
            <a:ext cx="5583956" cy="171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7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" y="2276872"/>
            <a:ext cx="11874423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25" y="908720"/>
            <a:ext cx="11854475" cy="54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559830" y="408197"/>
            <a:ext cx="1743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Alerte par mail :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208236" y="1772816"/>
            <a:ext cx="228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Profil de la personne :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6875" y="1772816"/>
            <a:ext cx="1980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Gestion des listes :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6875" y="38865"/>
            <a:ext cx="6863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myopportunity</a:t>
            </a:r>
            <a:r>
              <a:rPr lang="fr-FR" dirty="0" smtClean="0"/>
              <a:t> : une émanation de </a:t>
            </a:r>
            <a:r>
              <a:rPr lang="fr-FR" dirty="0" err="1" smtClean="0"/>
              <a:t>Linkedin</a:t>
            </a:r>
            <a:r>
              <a:rPr lang="fr-FR" dirty="0" smtClean="0"/>
              <a:t> : www.myopportunity.com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9241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845269"/>
              </p:ext>
            </p:extLst>
          </p:nvPr>
        </p:nvGraphicFramePr>
        <p:xfrm>
          <a:off x="1560163" y="1873631"/>
          <a:ext cx="9197176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8588"/>
                <a:gridCol w="459858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Avantages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Inconvénients</a:t>
                      </a:r>
                      <a:endParaRPr lang="fr-FR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Simple</a:t>
                      </a:r>
                      <a:r>
                        <a:rPr lang="fr-FR" baseline="0" dirty="0" smtClean="0"/>
                        <a:t> et gratuit comme </a:t>
                      </a:r>
                      <a:r>
                        <a:rPr lang="fr-FR" baseline="0" dirty="0" err="1" smtClean="0"/>
                        <a:t>linkedin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Description par mot</a:t>
                      </a:r>
                      <a:r>
                        <a:rPr lang="fr-FR" baseline="0" dirty="0" smtClean="0"/>
                        <a:t> clés donc imprécis.</a:t>
                      </a:r>
                      <a:endParaRPr lang="fr-FR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Moins d’utilisateurs  que </a:t>
                      </a:r>
                      <a:r>
                        <a:rPr lang="fr-FR" dirty="0" err="1" smtClean="0"/>
                        <a:t>linkedin</a:t>
                      </a:r>
                      <a:r>
                        <a:rPr lang="fr-FR" dirty="0" smtClean="0"/>
                        <a:t> mais quand même</a:t>
                      </a:r>
                      <a:r>
                        <a:rPr lang="fr-FR" baseline="0" dirty="0" smtClean="0"/>
                        <a:t> beaucoup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Contact par messagerie interne, sinon il faut trouver les coordonnées.</a:t>
                      </a:r>
                      <a:endParaRPr lang="fr-FR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Gestion simple des contacts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121920" marR="121920"/>
                </a:tc>
              </a:tr>
            </a:tbl>
          </a:graphicData>
        </a:graphic>
      </p:graphicFrame>
      <p:pic>
        <p:nvPicPr>
          <p:cNvPr id="6146" name="Picture 2" descr="https://media.airofmelty.fr/article-2706166-fb-f1431023103/twitter-disney-star-wars-7-emoticones-emoji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r="74959" b="66918"/>
          <a:stretch/>
        </p:blipFill>
        <p:spPr bwMode="auto">
          <a:xfrm>
            <a:off x="24646" y="2118140"/>
            <a:ext cx="1520167" cy="108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media.airofmelty.fr/article-2706166-fb-f1431023103/twitter-disney-star-wars-7-emoticones-emoji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9" r="52561" b="66859"/>
          <a:stretch/>
        </p:blipFill>
        <p:spPr bwMode="auto">
          <a:xfrm>
            <a:off x="10741987" y="2118139"/>
            <a:ext cx="1418896" cy="99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5614" y="276114"/>
            <a:ext cx="6863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myopportunity</a:t>
            </a:r>
            <a:r>
              <a:rPr lang="fr-FR" dirty="0" smtClean="0"/>
              <a:t> : une émanation de </a:t>
            </a:r>
            <a:r>
              <a:rPr lang="fr-FR" dirty="0" err="1" smtClean="0"/>
              <a:t>Linkedin</a:t>
            </a:r>
            <a:r>
              <a:rPr lang="fr-FR" dirty="0" smtClean="0"/>
              <a:t> : www.myopportunity.com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6945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5613" y="276114"/>
            <a:ext cx="4982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Salezeo</a:t>
            </a:r>
            <a:r>
              <a:rPr lang="fr-FR" dirty="0" smtClean="0"/>
              <a:t> : pour attaquer les gros : www.salezeo.com</a:t>
            </a:r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1"/>
            <a:ext cx="12192000" cy="415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637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5613" y="276114"/>
            <a:ext cx="4982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Salezeo</a:t>
            </a:r>
            <a:r>
              <a:rPr lang="fr-FR" dirty="0" smtClean="0"/>
              <a:t> : pour attaquer les gros : www.salezeo.com</a:t>
            </a:r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8" y="764705"/>
            <a:ext cx="11899329" cy="349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4573258"/>
            <a:ext cx="8304245" cy="228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èche courbée vers la gauche 5"/>
          <p:cNvSpPr/>
          <p:nvPr/>
        </p:nvSpPr>
        <p:spPr>
          <a:xfrm rot="2157760">
            <a:off x="9744406" y="4437112"/>
            <a:ext cx="768085" cy="172819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26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5613" y="276114"/>
            <a:ext cx="4982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Salezeo</a:t>
            </a:r>
            <a:r>
              <a:rPr lang="fr-FR" dirty="0" smtClean="0"/>
              <a:t> : pour attaquer les gros : www.salezeo.com</a:t>
            </a:r>
            <a:endParaRPr lang="fr-F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836713"/>
            <a:ext cx="9456373" cy="272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59" y="3777556"/>
            <a:ext cx="5182867" cy="287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èche droite 1"/>
          <p:cNvSpPr/>
          <p:nvPr/>
        </p:nvSpPr>
        <p:spPr>
          <a:xfrm>
            <a:off x="6192011" y="4725144"/>
            <a:ext cx="480053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9" y="3963956"/>
            <a:ext cx="3245415" cy="269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528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248268"/>
              </p:ext>
            </p:extLst>
          </p:nvPr>
        </p:nvGraphicFramePr>
        <p:xfrm>
          <a:off x="1560163" y="1873631"/>
          <a:ext cx="9197176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8588"/>
                <a:gridCol w="459858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Avantages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Inconvénients</a:t>
                      </a:r>
                      <a:endParaRPr lang="fr-FR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Arme ultime contre les standards nominatifs. Tel + mail renseigné</a:t>
                      </a:r>
                    </a:p>
                    <a:p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Pas très utile dans les </a:t>
                      </a:r>
                      <a:r>
                        <a:rPr lang="fr-FR" dirty="0" err="1" smtClean="0"/>
                        <a:t>TPEs</a:t>
                      </a:r>
                      <a:r>
                        <a:rPr lang="fr-FR" dirty="0" smtClean="0"/>
                        <a:t> / </a:t>
                      </a:r>
                      <a:r>
                        <a:rPr lang="fr-FR" dirty="0" err="1" smtClean="0"/>
                        <a:t>PMEs</a:t>
                      </a:r>
                      <a:r>
                        <a:rPr lang="fr-FR" dirty="0" smtClean="0"/>
                        <a:t>, </a:t>
                      </a:r>
                      <a:r>
                        <a:rPr lang="fr-FR" dirty="0" err="1" smtClean="0"/>
                        <a:t>Linkedin</a:t>
                      </a:r>
                      <a:r>
                        <a:rPr lang="fr-FR" dirty="0" smtClean="0"/>
                        <a:t> sera plus pertinent.</a:t>
                      </a:r>
                      <a:endParaRPr lang="fr-FR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Les crédits sont en monnaie virtuelle : donner pour recevoir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Base de données mis à jour par les utilisateurs et des bots</a:t>
                      </a:r>
                      <a:r>
                        <a:rPr lang="fr-FR" baseline="0" dirty="0" smtClean="0"/>
                        <a:t> : bonne fiabilité.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121920" marR="121920"/>
                </a:tc>
              </a:tr>
            </a:tbl>
          </a:graphicData>
        </a:graphic>
      </p:graphicFrame>
      <p:pic>
        <p:nvPicPr>
          <p:cNvPr id="6146" name="Picture 2" descr="https://media.airofmelty.fr/article-2706166-fb-f1431023103/twitter-disney-star-wars-7-emoticones-emoji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r="74959" b="66918"/>
          <a:stretch/>
        </p:blipFill>
        <p:spPr bwMode="auto">
          <a:xfrm>
            <a:off x="24646" y="2118140"/>
            <a:ext cx="1520167" cy="108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media.airofmelty.fr/article-2706166-fb-f1431023103/twitter-disney-star-wars-7-emoticones-emoji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9" r="52561" b="66859"/>
          <a:stretch/>
        </p:blipFill>
        <p:spPr bwMode="auto">
          <a:xfrm>
            <a:off x="10741987" y="2118139"/>
            <a:ext cx="1418896" cy="99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5613" y="276114"/>
            <a:ext cx="4982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Salezeo</a:t>
            </a:r>
            <a:r>
              <a:rPr lang="fr-FR" dirty="0" smtClean="0"/>
              <a:t> : pour attaquer les gros : www.salezeo.com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2305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81101"/>
            <a:ext cx="12192000" cy="353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39350" y="332656"/>
            <a:ext cx="634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Corporama</a:t>
            </a:r>
            <a:r>
              <a:rPr lang="fr-FR" dirty="0" smtClean="0"/>
              <a:t> : c’est mieux, mais c’est payant : www.corporama.com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7082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9350" y="332656"/>
            <a:ext cx="634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Corporama</a:t>
            </a:r>
            <a:r>
              <a:rPr lang="fr-FR" dirty="0" smtClean="0"/>
              <a:t> : c’est mieux, mais c’est payant : www.corporama.com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701989"/>
            <a:ext cx="115062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èche à angle droit 3"/>
          <p:cNvSpPr/>
          <p:nvPr/>
        </p:nvSpPr>
        <p:spPr>
          <a:xfrm rot="5400000">
            <a:off x="1649669" y="5817266"/>
            <a:ext cx="792088" cy="76808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831637" y="5951022"/>
            <a:ext cx="2708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CRM en ligne</a:t>
            </a:r>
          </a:p>
          <a:p>
            <a:r>
              <a:rPr lang="fr-FR" dirty="0" smtClean="0"/>
              <a:t>Mon CRM (50+ références)</a:t>
            </a:r>
            <a:endParaRPr lang="fr-FR" dirty="0"/>
          </a:p>
        </p:txBody>
      </p:sp>
      <p:sp>
        <p:nvSpPr>
          <p:cNvPr id="6" name="Flèche droite 5"/>
          <p:cNvSpPr/>
          <p:nvPr/>
        </p:nvSpPr>
        <p:spPr>
          <a:xfrm>
            <a:off x="6672064" y="6346329"/>
            <a:ext cx="1152128" cy="179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273043" y="6201308"/>
            <a:ext cx="657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Excel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3957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634772"/>
              </p:ext>
            </p:extLst>
          </p:nvPr>
        </p:nvGraphicFramePr>
        <p:xfrm>
          <a:off x="1560163" y="1873631"/>
          <a:ext cx="919717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8588"/>
                <a:gridCol w="459858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Avantages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Inconvénients</a:t>
                      </a:r>
                      <a:endParaRPr lang="fr-FR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Critères de sélection variés et couvrant la plupart des</a:t>
                      </a:r>
                      <a:r>
                        <a:rPr lang="fr-FR" baseline="0" dirty="0" smtClean="0"/>
                        <a:t> demandes.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65 € par mois, 12 mois minimum. 2000</a:t>
                      </a:r>
                      <a:r>
                        <a:rPr lang="fr-FR" baseline="0" dirty="0" smtClean="0"/>
                        <a:t> crédit d’export par an</a:t>
                      </a: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Notion de CRM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121920" marR="121920"/>
                </a:tc>
              </a:tr>
            </a:tbl>
          </a:graphicData>
        </a:graphic>
      </p:graphicFrame>
      <p:pic>
        <p:nvPicPr>
          <p:cNvPr id="6146" name="Picture 2" descr="https://media.airofmelty.fr/article-2706166-fb-f1431023103/twitter-disney-star-wars-7-emoticones-emoji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r="74959" b="66918"/>
          <a:stretch/>
        </p:blipFill>
        <p:spPr bwMode="auto">
          <a:xfrm>
            <a:off x="24646" y="2118140"/>
            <a:ext cx="1520167" cy="108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media.airofmelty.fr/article-2706166-fb-f1431023103/twitter-disney-star-wars-7-emoticones-emoji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9" r="52561" b="66859"/>
          <a:stretch/>
        </p:blipFill>
        <p:spPr bwMode="auto">
          <a:xfrm>
            <a:off x="10741987" y="2118139"/>
            <a:ext cx="1418896" cy="99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39350" y="332656"/>
            <a:ext cx="634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Corporama</a:t>
            </a:r>
            <a:r>
              <a:rPr lang="fr-FR" dirty="0" smtClean="0"/>
              <a:t> : c’est mieux, mais c’est payant : www.corporama.com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784728" y="4581128"/>
            <a:ext cx="7883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 la recherche de client prend plus de 40 % du temps, c’est un bon investissement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0190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9349" y="332656"/>
            <a:ext cx="6378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N</a:t>
            </a:r>
            <a:r>
              <a:rPr lang="fr-FR" dirty="0" err="1" smtClean="0"/>
              <a:t>omione</a:t>
            </a:r>
            <a:r>
              <a:rPr lang="fr-FR" dirty="0" smtClean="0"/>
              <a:t> : quand on cherche des fonctions clés : www.nomione.fr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5" y="1916833"/>
            <a:ext cx="11952651" cy="394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96515" y="1052737"/>
            <a:ext cx="10849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Filiale en ligne du groupe nominations : recense les nominations et les évolutions de carrières des dirigeants.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5468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346886"/>
          </a:xfrm>
          <a:prstGeom prst="rect">
            <a:avLst/>
          </a:prstGeom>
          <a:solidFill>
            <a:srgbClr val="1E53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0681" y="245033"/>
            <a:ext cx="9144000" cy="792934"/>
          </a:xfrm>
          <a:ln>
            <a:solidFill>
              <a:srgbClr val="1E53EA"/>
            </a:solidFill>
          </a:ln>
        </p:spPr>
        <p:txBody>
          <a:bodyPr>
            <a:normAutofit fontScale="90000"/>
          </a:bodyPr>
          <a:lstStyle/>
          <a:p>
            <a:pPr marL="0" indent="0" algn="l"/>
            <a:r>
              <a:rPr lang="fr-FR" b="1" dirty="0">
                <a:solidFill>
                  <a:schemeClr val="bg1"/>
                </a:solidFill>
                <a:latin typeface="+mn-lt"/>
              </a:rPr>
              <a:t>Agenda de l’atelier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8635" y="2134751"/>
            <a:ext cx="8264413" cy="2714567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fr-FR" sz="2600" dirty="0"/>
              <a:t>La </a:t>
            </a:r>
            <a:r>
              <a:rPr lang="fr-FR" sz="2600" dirty="0" smtClean="0"/>
              <a:t>cible commerciale : les outils pour la construire</a:t>
            </a:r>
            <a:endParaRPr lang="fr-FR" sz="260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fr-FR" sz="2600" dirty="0"/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fr-FR" sz="2600" dirty="0"/>
              <a:t>Un RDV Client réussi – les ingrédients nécessaires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fr-FR" sz="2600" dirty="0"/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fr-FR" sz="2600" dirty="0"/>
              <a:t>Un RDV Client gâché – comment récupérer la </a:t>
            </a:r>
            <a:r>
              <a:rPr lang="fr-FR" sz="2600" dirty="0" smtClean="0"/>
              <a:t>situation grâce au Challenger Club?</a:t>
            </a:r>
            <a:endParaRPr lang="fr-FR" sz="2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248" y="6006184"/>
            <a:ext cx="3563112" cy="74513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45" y="5821682"/>
            <a:ext cx="3119459" cy="95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90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287588"/>
              </p:ext>
            </p:extLst>
          </p:nvPr>
        </p:nvGraphicFramePr>
        <p:xfrm>
          <a:off x="1560163" y="1873631"/>
          <a:ext cx="919717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8588"/>
                <a:gridCol w="459858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Avantages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Inconvénients</a:t>
                      </a:r>
                      <a:endParaRPr lang="fr-FR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Les contacts viennent d’arriver à leur poste, ils ont du potentiel.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15 fiches contacts pour 35 €, 150 contacts</a:t>
                      </a:r>
                      <a:r>
                        <a:rPr lang="fr-FR" baseline="0" dirty="0" smtClean="0"/>
                        <a:t> par mois pour 99 €.</a:t>
                      </a: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Nominatif et fiable.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Concurrence potentielle</a:t>
                      </a:r>
                      <a:endParaRPr lang="fr-FR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121920" marR="121920"/>
                </a:tc>
              </a:tr>
            </a:tbl>
          </a:graphicData>
        </a:graphic>
      </p:graphicFrame>
      <p:pic>
        <p:nvPicPr>
          <p:cNvPr id="6146" name="Picture 2" descr="https://media.airofmelty.fr/article-2706166-fb-f1431023103/twitter-disney-star-wars-7-emoticones-emoji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r="74959" b="66918"/>
          <a:stretch/>
        </p:blipFill>
        <p:spPr bwMode="auto">
          <a:xfrm>
            <a:off x="24646" y="2118140"/>
            <a:ext cx="1520167" cy="108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media.airofmelty.fr/article-2706166-fb-f1431023103/twitter-disney-star-wars-7-emoticones-emoji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9" r="52561" b="66859"/>
          <a:stretch/>
        </p:blipFill>
        <p:spPr bwMode="auto">
          <a:xfrm>
            <a:off x="10741987" y="2118139"/>
            <a:ext cx="1418896" cy="99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39349" y="332656"/>
            <a:ext cx="2804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Nomione</a:t>
            </a:r>
            <a:r>
              <a:rPr lang="fr-FR" dirty="0" smtClean="0"/>
              <a:t> : www.nomione.fr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159563" y="4603904"/>
            <a:ext cx="6074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Quand on recherche des hommes-clés : DRH, DAF, </a:t>
            </a:r>
            <a:r>
              <a:rPr lang="fr-FR" dirty="0" err="1" smtClean="0"/>
              <a:t>Dir</a:t>
            </a:r>
            <a:r>
              <a:rPr lang="fr-FR" dirty="0" smtClean="0"/>
              <a:t> </a:t>
            </a:r>
            <a:r>
              <a:rPr lang="fr-FR" dirty="0" err="1" smtClean="0"/>
              <a:t>Mkg</a:t>
            </a:r>
            <a:r>
              <a:rPr lang="fr-FR" dirty="0" smtClean="0"/>
              <a:t> etc.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3078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39350" y="332656"/>
            <a:ext cx="3869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Et pleins d’autres startups du </a:t>
            </a:r>
            <a:r>
              <a:rPr lang="fr-FR" dirty="0" err="1" smtClean="0"/>
              <a:t>big</a:t>
            </a:r>
            <a:r>
              <a:rPr lang="fr-FR" dirty="0" smtClean="0"/>
              <a:t> data : 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006727" y="1988840"/>
            <a:ext cx="27843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Bypath.com</a:t>
            </a:r>
            <a:endParaRPr lang="fr-FR" dirty="0"/>
          </a:p>
          <a:p>
            <a:r>
              <a:rPr lang="fr-FR" dirty="0" err="1" smtClean="0"/>
              <a:t>Sparklane</a:t>
            </a:r>
            <a:r>
              <a:rPr lang="fr-FR" dirty="0" smtClean="0"/>
              <a:t>-group</a:t>
            </a:r>
          </a:p>
          <a:p>
            <a:r>
              <a:rPr lang="fr-FR" dirty="0" smtClean="0"/>
              <a:t>Etc.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9198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346886"/>
          </a:xfrm>
          <a:prstGeom prst="rect">
            <a:avLst/>
          </a:prstGeom>
          <a:solidFill>
            <a:srgbClr val="1E53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0682" y="245033"/>
            <a:ext cx="11723679" cy="792934"/>
          </a:xfrm>
          <a:ln>
            <a:solidFill>
              <a:srgbClr val="1E53EA"/>
            </a:solidFill>
          </a:ln>
        </p:spPr>
        <p:txBody>
          <a:bodyPr>
            <a:normAutofit fontScale="90000"/>
          </a:bodyPr>
          <a:lstStyle/>
          <a:p>
            <a:pPr marL="0" indent="0" algn="l"/>
            <a:r>
              <a:rPr lang="fr-FR" b="1" dirty="0">
                <a:solidFill>
                  <a:schemeClr val="bg1"/>
                </a:solidFill>
                <a:latin typeface="+mn-lt"/>
              </a:rPr>
              <a:t>Les ingrédients d’un RDV réussi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248" y="6006184"/>
            <a:ext cx="3563112" cy="74513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45" y="5821682"/>
            <a:ext cx="3119459" cy="956039"/>
          </a:xfrm>
          <a:prstGeom prst="rect">
            <a:avLst/>
          </a:prstGeom>
        </p:spPr>
      </p:pic>
      <p:sp>
        <p:nvSpPr>
          <p:cNvPr id="9" name="4 Marcador de contenido"/>
          <p:cNvSpPr txBox="1">
            <a:spLocks/>
          </p:cNvSpPr>
          <p:nvPr/>
        </p:nvSpPr>
        <p:spPr>
          <a:xfrm>
            <a:off x="7671643" y="1566061"/>
            <a:ext cx="1882552" cy="5909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/>
              <a:t>Attitude</a:t>
            </a:r>
          </a:p>
        </p:txBody>
      </p:sp>
      <p:sp>
        <p:nvSpPr>
          <p:cNvPr id="10" name="Triangle isocèle 9"/>
          <p:cNvSpPr/>
          <p:nvPr/>
        </p:nvSpPr>
        <p:spPr>
          <a:xfrm>
            <a:off x="6983037" y="2192085"/>
            <a:ext cx="3259769" cy="2402655"/>
          </a:xfrm>
          <a:prstGeom prst="triangle">
            <a:avLst/>
          </a:prstGeom>
          <a:ln w="76200">
            <a:solidFill>
              <a:srgbClr val="1E53E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4 Marcador de contenido"/>
          <p:cNvSpPr txBox="1">
            <a:spLocks/>
          </p:cNvSpPr>
          <p:nvPr/>
        </p:nvSpPr>
        <p:spPr>
          <a:xfrm>
            <a:off x="4364220" y="4654129"/>
            <a:ext cx="3816424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3600" b="1" dirty="0"/>
              <a:t>Comportement</a:t>
            </a:r>
            <a:endParaRPr kumimoji="0" lang="fr-FR" sz="36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2" name="4 Marcador de contenido"/>
          <p:cNvSpPr txBox="1">
            <a:spLocks/>
          </p:cNvSpPr>
          <p:nvPr/>
        </p:nvSpPr>
        <p:spPr>
          <a:xfrm>
            <a:off x="9086163" y="4654130"/>
            <a:ext cx="2938197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3600" b="1" dirty="0"/>
              <a:t>Technique</a:t>
            </a:r>
            <a:endParaRPr kumimoji="0" lang="fr-FR" sz="36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76096" y="2476205"/>
            <a:ext cx="4704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Le triangle du succès de Sandler:</a:t>
            </a:r>
          </a:p>
        </p:txBody>
      </p:sp>
    </p:spTree>
    <p:extLst>
      <p:ext uri="{BB962C8B-B14F-4D97-AF65-F5344CB8AC3E}">
        <p14:creationId xmlns:p14="http://schemas.microsoft.com/office/powerpoint/2010/main" val="2918516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346886"/>
          </a:xfrm>
          <a:prstGeom prst="rect">
            <a:avLst/>
          </a:prstGeom>
          <a:solidFill>
            <a:srgbClr val="1E53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0682" y="245033"/>
            <a:ext cx="11723679" cy="792934"/>
          </a:xfrm>
          <a:ln>
            <a:solidFill>
              <a:srgbClr val="1E53EA"/>
            </a:solidFill>
          </a:ln>
        </p:spPr>
        <p:txBody>
          <a:bodyPr>
            <a:normAutofit fontScale="90000"/>
          </a:bodyPr>
          <a:lstStyle/>
          <a:p>
            <a:pPr marL="0" indent="0" algn="l"/>
            <a:r>
              <a:rPr lang="fr-FR" b="1" dirty="0">
                <a:solidFill>
                  <a:schemeClr val="bg1"/>
                </a:solidFill>
                <a:latin typeface="+mn-lt"/>
              </a:rPr>
              <a:t>Les ingrédients d’un RDV réussi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248" y="6006184"/>
            <a:ext cx="3563112" cy="74513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45" y="5821682"/>
            <a:ext cx="3119459" cy="95603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88236" y="1853838"/>
            <a:ext cx="111057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600" dirty="0"/>
              <a:t>Ecouter 70 % du temps et parler 30%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26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600" dirty="0"/>
              <a:t>Cessez de parler de votre entreprise, cela n’intéresse personne!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26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600" dirty="0"/>
              <a:t>Qualifier les opportunités, au lieu de vouloir vendre: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2600" dirty="0"/>
          </a:p>
          <a:p>
            <a:r>
              <a:rPr lang="fr-FR" sz="2600" dirty="0"/>
              <a:t>	- Le client a-t-il un réel problème? Est-il disposé à le résoudre?</a:t>
            </a:r>
          </a:p>
          <a:p>
            <a:r>
              <a:rPr lang="fr-FR" sz="2600" dirty="0"/>
              <a:t>	- A-t-il le budget? Est-il disposé à l’investir?</a:t>
            </a:r>
          </a:p>
          <a:p>
            <a:r>
              <a:rPr lang="fr-FR" sz="2600" dirty="0"/>
              <a:t>	- Est-il le seul preneur de décision?</a:t>
            </a:r>
          </a:p>
        </p:txBody>
      </p:sp>
    </p:spTree>
    <p:extLst>
      <p:ext uri="{BB962C8B-B14F-4D97-AF65-F5344CB8AC3E}">
        <p14:creationId xmlns:p14="http://schemas.microsoft.com/office/powerpoint/2010/main" val="522303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346886"/>
          </a:xfrm>
          <a:prstGeom prst="rect">
            <a:avLst/>
          </a:prstGeom>
          <a:solidFill>
            <a:srgbClr val="1E53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0681" y="245033"/>
            <a:ext cx="9144000" cy="792934"/>
          </a:xfrm>
          <a:ln>
            <a:solidFill>
              <a:srgbClr val="1E53EA"/>
            </a:solidFill>
          </a:ln>
        </p:spPr>
        <p:txBody>
          <a:bodyPr>
            <a:normAutofit fontScale="90000"/>
          </a:bodyPr>
          <a:lstStyle/>
          <a:p>
            <a:pPr marL="0" indent="0" algn="l"/>
            <a:r>
              <a:rPr lang="fr-FR" b="1" dirty="0">
                <a:solidFill>
                  <a:schemeClr val="bg1"/>
                </a:solidFill>
                <a:latin typeface="+mn-lt"/>
              </a:rPr>
              <a:t>Récupérer un RDV client gâché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67180" y="1767107"/>
            <a:ext cx="10744987" cy="563970"/>
          </a:xfrm>
        </p:spPr>
        <p:txBody>
          <a:bodyPr>
            <a:normAutofit/>
          </a:bodyPr>
          <a:lstStyle/>
          <a:p>
            <a:pPr algn="just"/>
            <a:r>
              <a:rPr lang="fr-FR" sz="2600" dirty="0"/>
              <a:t>Comment utiliser votre réseau Challenger Club pour rebondir </a:t>
            </a:r>
            <a:r>
              <a:rPr lang="fr-FR" sz="2600" dirty="0" smtClean="0"/>
              <a:t>?</a:t>
            </a:r>
            <a:endParaRPr lang="fr-FR" sz="2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248" y="6006184"/>
            <a:ext cx="3563112" cy="74513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45" y="5821682"/>
            <a:ext cx="3119459" cy="9560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7246" y="2410375"/>
            <a:ext cx="7146592" cy="89255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2600" dirty="0" smtClean="0"/>
              <a:t>Je </a:t>
            </a:r>
            <a:r>
              <a:rPr lang="fr-FR" sz="2600" dirty="0"/>
              <a:t>reprends chaque mois mes contacts « mous » du mois dernier, et je les invite au Challenger.</a:t>
            </a:r>
          </a:p>
        </p:txBody>
      </p:sp>
      <p:sp>
        <p:nvSpPr>
          <p:cNvPr id="8" name="Rectangle 7"/>
          <p:cNvSpPr/>
          <p:nvPr/>
        </p:nvSpPr>
        <p:spPr>
          <a:xfrm>
            <a:off x="4239842" y="3674268"/>
            <a:ext cx="7784516" cy="89255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2600" dirty="0" smtClean="0"/>
              <a:t>Je regarde mes « éléments envoyés » d’il y a 6 mois, et je reprends contact par une invitation au Challenger.</a:t>
            </a:r>
            <a:endParaRPr lang="fr-FR" sz="2600" dirty="0"/>
          </a:p>
        </p:txBody>
      </p:sp>
      <p:sp>
        <p:nvSpPr>
          <p:cNvPr id="9" name="Rectangle 8"/>
          <p:cNvSpPr/>
          <p:nvPr/>
        </p:nvSpPr>
        <p:spPr>
          <a:xfrm>
            <a:off x="207244" y="4992722"/>
            <a:ext cx="8807965" cy="49244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2600" dirty="0" smtClean="0"/>
              <a:t>J’attaque les gros en me présentant sous l’étiquette du Club. </a:t>
            </a: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631948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346886"/>
          </a:xfrm>
          <a:prstGeom prst="rect">
            <a:avLst/>
          </a:prstGeom>
          <a:solidFill>
            <a:srgbClr val="1E53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0681" y="245033"/>
            <a:ext cx="9144000" cy="792934"/>
          </a:xfrm>
          <a:ln>
            <a:solidFill>
              <a:srgbClr val="1E53EA"/>
            </a:solidFill>
          </a:ln>
        </p:spPr>
        <p:txBody>
          <a:bodyPr>
            <a:normAutofit fontScale="90000"/>
          </a:bodyPr>
          <a:lstStyle/>
          <a:p>
            <a:pPr marL="0" indent="0" algn="l"/>
            <a:r>
              <a:rPr lang="fr-FR" b="1" dirty="0" smtClean="0">
                <a:solidFill>
                  <a:schemeClr val="bg1"/>
                </a:solidFill>
                <a:latin typeface="+mn-lt"/>
              </a:rPr>
              <a:t>Merci!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67180" y="1767106"/>
            <a:ext cx="10744987" cy="3930159"/>
          </a:xfrm>
        </p:spPr>
        <p:txBody>
          <a:bodyPr>
            <a:normAutofit/>
          </a:bodyPr>
          <a:lstStyle/>
          <a:p>
            <a:pPr algn="just"/>
            <a:r>
              <a:rPr lang="fr-FR" sz="2600" dirty="0" smtClean="0">
                <a:hlinkClick r:id="rId2"/>
              </a:rPr>
              <a:t>laurent@impulsion3000.fr</a:t>
            </a:r>
            <a:r>
              <a:rPr lang="fr-FR" sz="2600" dirty="0" smtClean="0"/>
              <a:t> – 06 10 63 24 06</a:t>
            </a:r>
          </a:p>
          <a:p>
            <a:pPr algn="just"/>
            <a:endParaRPr lang="fr-FR" sz="2200" dirty="0"/>
          </a:p>
          <a:p>
            <a:pPr algn="just"/>
            <a:r>
              <a:rPr lang="fr-FR" sz="2600" dirty="0" smtClean="0">
                <a:hlinkClick r:id="rId3"/>
              </a:rPr>
              <a:t>amelie.maurel@sandler.com</a:t>
            </a:r>
            <a:r>
              <a:rPr lang="fr-FR" sz="2600" dirty="0"/>
              <a:t> - 06 43 03 52 </a:t>
            </a:r>
            <a:r>
              <a:rPr lang="fr-FR" sz="2600" dirty="0" smtClean="0"/>
              <a:t>85</a:t>
            </a:r>
          </a:p>
          <a:p>
            <a:pPr algn="just"/>
            <a:endParaRPr lang="fr-FR" sz="2600" dirty="0"/>
          </a:p>
          <a:p>
            <a:pPr algn="just"/>
            <a:r>
              <a:rPr lang="fr-FR" sz="2600" dirty="0" smtClean="0"/>
              <a:t>Les slides sont dispos sur : </a:t>
            </a:r>
          </a:p>
          <a:p>
            <a:pPr algn="just"/>
            <a:r>
              <a:rPr lang="fr-FR" sz="2600" dirty="0" smtClean="0">
                <a:hlinkClick r:id="rId4"/>
              </a:rPr>
              <a:t>www.impulsion3000.fr/reseaux/conference-commerciale-challenger/</a:t>
            </a:r>
            <a:endParaRPr lang="fr-FR" sz="2600" dirty="0" smtClean="0"/>
          </a:p>
          <a:p>
            <a:pPr algn="just"/>
            <a:endParaRPr lang="fr-FR" sz="2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248" y="6006184"/>
            <a:ext cx="3563112" cy="74513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45" y="5821682"/>
            <a:ext cx="3119459" cy="95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27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346886"/>
          </a:xfrm>
          <a:prstGeom prst="rect">
            <a:avLst/>
          </a:prstGeom>
          <a:solidFill>
            <a:srgbClr val="1E53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0681" y="245033"/>
            <a:ext cx="9144000" cy="792934"/>
          </a:xfrm>
          <a:ln>
            <a:solidFill>
              <a:srgbClr val="1E53EA"/>
            </a:solidFill>
          </a:ln>
        </p:spPr>
        <p:txBody>
          <a:bodyPr>
            <a:normAutofit fontScale="90000"/>
          </a:bodyPr>
          <a:lstStyle/>
          <a:p>
            <a:pPr marL="0" indent="0" algn="l"/>
            <a:r>
              <a:rPr lang="fr-FR" b="1" dirty="0" smtClean="0">
                <a:solidFill>
                  <a:schemeClr val="bg1"/>
                </a:solidFill>
                <a:latin typeface="+mn-lt"/>
              </a:rPr>
              <a:t>Bonus 1/4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248" y="6006184"/>
            <a:ext cx="3563112" cy="74513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45" y="5821682"/>
            <a:ext cx="3119459" cy="95603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84" y="1346886"/>
            <a:ext cx="5966394" cy="447479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478851" y="2936383"/>
            <a:ext cx="1933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Trop d’arguments, </a:t>
            </a:r>
          </a:p>
          <a:p>
            <a:r>
              <a:rPr lang="fr-FR" dirty="0" smtClean="0"/>
              <a:t>Tuent l’argument!!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6970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346886"/>
          </a:xfrm>
          <a:prstGeom prst="rect">
            <a:avLst/>
          </a:prstGeom>
          <a:solidFill>
            <a:srgbClr val="1E53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0681" y="245033"/>
            <a:ext cx="9144000" cy="792934"/>
          </a:xfrm>
          <a:ln>
            <a:solidFill>
              <a:srgbClr val="1E53EA"/>
            </a:solidFill>
          </a:ln>
        </p:spPr>
        <p:txBody>
          <a:bodyPr>
            <a:normAutofit fontScale="90000"/>
          </a:bodyPr>
          <a:lstStyle/>
          <a:p>
            <a:pPr marL="0" indent="0" algn="l"/>
            <a:r>
              <a:rPr lang="fr-FR" b="1" dirty="0" smtClean="0">
                <a:solidFill>
                  <a:schemeClr val="bg1"/>
                </a:solidFill>
                <a:latin typeface="+mn-lt"/>
              </a:rPr>
              <a:t>Bonus 2/4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248" y="6006184"/>
            <a:ext cx="3563112" cy="74513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45" y="5821682"/>
            <a:ext cx="3119459" cy="956039"/>
          </a:xfrm>
          <a:prstGeom prst="rect">
            <a:avLst/>
          </a:prstGeom>
        </p:spPr>
      </p:pic>
      <p:pic>
        <p:nvPicPr>
          <p:cNvPr id="2050" name="Picture 2" descr="http://www.impulsion3000.fr/wp-content/uploads/2016/06/roues-carr%C3%A9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9" b="16996"/>
          <a:stretch/>
        </p:blipFill>
        <p:spPr bwMode="auto">
          <a:xfrm>
            <a:off x="6922933" y="2914987"/>
            <a:ext cx="5101426" cy="25242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mpulsion3000.fr/wp-content/uploads/2016/06/too-busy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27282"/>
            <a:ext cx="5695950" cy="34480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237762" y="2347886"/>
            <a:ext cx="2471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Tout est dans l’attitude!!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6006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liparts.toutimages.com/metiers/demenageur/0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67" y="1791467"/>
            <a:ext cx="347897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774439" y="2463279"/>
            <a:ext cx="706167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600" dirty="0" smtClean="0"/>
              <a:t>52 000 </a:t>
            </a:r>
            <a:r>
              <a:rPr lang="fr-FR" sz="2600" dirty="0" err="1" smtClean="0"/>
              <a:t>PMEs</a:t>
            </a:r>
            <a:r>
              <a:rPr lang="fr-FR" sz="2600" dirty="0" smtClean="0"/>
              <a:t> en Ile de France</a:t>
            </a:r>
          </a:p>
          <a:p>
            <a:r>
              <a:rPr lang="fr-FR" sz="2600" dirty="0" smtClean="0"/>
              <a:t>Toutes  ont besoin d’un </a:t>
            </a:r>
            <a:r>
              <a:rPr lang="fr-FR" sz="2600" dirty="0"/>
              <a:t> </a:t>
            </a:r>
            <a:r>
              <a:rPr lang="fr-FR" sz="2600" dirty="0" smtClean="0"/>
              <a:t>service de déménagement</a:t>
            </a:r>
          </a:p>
          <a:p>
            <a:r>
              <a:rPr lang="fr-FR" sz="2600" dirty="0" smtClean="0"/>
              <a:t>1 semaine tout les 7 ans!! </a:t>
            </a:r>
            <a:endParaRPr lang="fr-FR" sz="2600" dirty="0"/>
          </a:p>
        </p:txBody>
      </p:sp>
      <p:sp>
        <p:nvSpPr>
          <p:cNvPr id="5" name="ZoneTexte 4"/>
          <p:cNvSpPr txBox="1"/>
          <p:nvPr/>
        </p:nvSpPr>
        <p:spPr>
          <a:xfrm>
            <a:off x="335360" y="5701899"/>
            <a:ext cx="117133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smtClean="0"/>
              <a:t>Nous avons tous tendance à surestimer les besoins de nos clients, </a:t>
            </a:r>
          </a:p>
          <a:p>
            <a:r>
              <a:rPr lang="fr-FR" sz="2600" dirty="0" smtClean="0"/>
              <a:t>mais en réalité nous sommes tous des déménageurs</a:t>
            </a:r>
            <a:endParaRPr lang="fr-FR" sz="26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346886"/>
          </a:xfrm>
          <a:prstGeom prst="rect">
            <a:avLst/>
          </a:prstGeom>
          <a:solidFill>
            <a:srgbClr val="1E53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59903" y="276976"/>
            <a:ext cx="9913651" cy="792934"/>
          </a:xfrm>
          <a:prstGeom prst="rect">
            <a:avLst/>
          </a:prstGeom>
          <a:ln>
            <a:solidFill>
              <a:srgbClr val="1E53EA"/>
            </a:solidFill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Bous 3 / 4 Le syndrome du déménageur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9812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346886"/>
          </a:xfrm>
          <a:prstGeom prst="rect">
            <a:avLst/>
          </a:prstGeom>
          <a:solidFill>
            <a:srgbClr val="1E53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0681" y="245033"/>
            <a:ext cx="9144000" cy="792934"/>
          </a:xfrm>
          <a:ln>
            <a:solidFill>
              <a:srgbClr val="1E53EA"/>
            </a:solidFill>
          </a:ln>
        </p:spPr>
        <p:txBody>
          <a:bodyPr>
            <a:normAutofit fontScale="90000"/>
          </a:bodyPr>
          <a:lstStyle/>
          <a:p>
            <a:pPr marL="0" indent="0" algn="l"/>
            <a:r>
              <a:rPr lang="fr-FR" b="1" dirty="0" smtClean="0">
                <a:solidFill>
                  <a:schemeClr val="bg1"/>
                </a:solidFill>
                <a:latin typeface="+mn-lt"/>
              </a:rPr>
              <a:t>Bonus 4/4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248" y="6006184"/>
            <a:ext cx="3563112" cy="74513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45" y="5821682"/>
            <a:ext cx="3119459" cy="95603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74017" y="2874534"/>
            <a:ext cx="4980676" cy="277289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229219" y="4076317"/>
            <a:ext cx="209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www.uriwave.fr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81502" y="4842456"/>
            <a:ext cx="3392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Société très sérieuse qui vend ceci</a:t>
            </a:r>
            <a:endParaRPr lang="fr-FR" dirty="0"/>
          </a:p>
        </p:txBody>
      </p:sp>
      <p:cxnSp>
        <p:nvCxnSpPr>
          <p:cNvPr id="12" name="Connecteur droit avec flèche 11"/>
          <p:cNvCxnSpPr>
            <a:stCxn id="10" idx="3"/>
          </p:cNvCxnSpPr>
          <p:nvPr/>
        </p:nvCxnSpPr>
        <p:spPr>
          <a:xfrm>
            <a:off x="3974419" y="5027122"/>
            <a:ext cx="1550618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8139448" y="3258355"/>
            <a:ext cx="3884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Automotivation</a:t>
            </a:r>
            <a:r>
              <a:rPr lang="fr-FR" dirty="0" smtClean="0"/>
              <a:t> : </a:t>
            </a:r>
          </a:p>
          <a:p>
            <a:r>
              <a:rPr lang="fr-FR" dirty="0" smtClean="0"/>
              <a:t>Ca pourrait être pire, je pourrai être obligé de vendre des dispositifs de fonds d’urinoir!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8581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346886"/>
          </a:xfrm>
          <a:prstGeom prst="rect">
            <a:avLst/>
          </a:prstGeom>
          <a:solidFill>
            <a:srgbClr val="1E53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0681" y="245033"/>
            <a:ext cx="9144000" cy="792934"/>
          </a:xfrm>
          <a:ln>
            <a:solidFill>
              <a:srgbClr val="1E53EA"/>
            </a:solidFill>
          </a:ln>
        </p:spPr>
        <p:txBody>
          <a:bodyPr>
            <a:normAutofit fontScale="90000"/>
          </a:bodyPr>
          <a:lstStyle/>
          <a:p>
            <a:pPr marL="0" indent="0" algn="l"/>
            <a:r>
              <a:rPr lang="fr-FR" b="1" dirty="0">
                <a:solidFill>
                  <a:schemeClr val="bg1"/>
                </a:solidFill>
                <a:latin typeface="+mn-lt"/>
              </a:rPr>
              <a:t>Exercice – 5 minutes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67181" y="1767106"/>
            <a:ext cx="11057641" cy="3930159"/>
          </a:xfrm>
        </p:spPr>
        <p:txBody>
          <a:bodyPr>
            <a:normAutofit/>
          </a:bodyPr>
          <a:lstStyle/>
          <a:p>
            <a:pPr algn="just"/>
            <a:r>
              <a:rPr lang="fr-FR" sz="2600" dirty="0"/>
              <a:t>Organisez-vous en 3 groupes et réfléchissez sur un thème: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endParaRPr lang="fr-FR" sz="2600" dirty="0"/>
          </a:p>
          <a:p>
            <a:pPr lvl="1" algn="just"/>
            <a:r>
              <a:rPr lang="fr-FR" sz="2200" dirty="0"/>
              <a:t>	1. </a:t>
            </a:r>
            <a:r>
              <a:rPr lang="fr-FR" sz="2200" dirty="0" smtClean="0"/>
              <a:t>Où trouver des prospects?</a:t>
            </a:r>
            <a:endParaRPr lang="fr-FR" sz="2200" dirty="0"/>
          </a:p>
          <a:p>
            <a:pPr lvl="1" algn="just"/>
            <a:endParaRPr lang="fr-FR" sz="2200" dirty="0"/>
          </a:p>
          <a:p>
            <a:pPr lvl="1" algn="just"/>
            <a:r>
              <a:rPr lang="fr-FR" sz="2200" dirty="0"/>
              <a:t>	2. Analyser les points qui vous conduisent à un RDV client réussi.</a:t>
            </a:r>
          </a:p>
          <a:p>
            <a:pPr lvl="1" algn="just"/>
            <a:endParaRPr lang="fr-FR" sz="2200" dirty="0"/>
          </a:p>
          <a:p>
            <a:pPr lvl="1" algn="just"/>
            <a:r>
              <a:rPr lang="fr-FR" sz="2200" dirty="0"/>
              <a:t>	3. </a:t>
            </a:r>
            <a:r>
              <a:rPr lang="fr-FR" sz="2200" dirty="0" smtClean="0"/>
              <a:t>Suite à mon action, le client ne signe pas. Que faire?</a:t>
            </a:r>
            <a:endParaRPr lang="fr-FR" sz="2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248" y="6006184"/>
            <a:ext cx="3563112" cy="74513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45" y="5821682"/>
            <a:ext cx="3119459" cy="95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78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85944" y="2055913"/>
            <a:ext cx="67209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smtClean="0"/>
              <a:t>1 client = 3 offres = 10 </a:t>
            </a:r>
            <a:r>
              <a:rPr lang="fr-FR" sz="2600" dirty="0" err="1" smtClean="0"/>
              <a:t>RDVs</a:t>
            </a:r>
            <a:r>
              <a:rPr lang="fr-FR" sz="2600" dirty="0" smtClean="0"/>
              <a:t> = 100 prospects</a:t>
            </a:r>
          </a:p>
        </p:txBody>
      </p:sp>
      <p:sp>
        <p:nvSpPr>
          <p:cNvPr id="5" name="AutoShape 6" descr="Résultat de recherche d'images pour &quot;émoticone easy&quot;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 descr="Résultat de recherche d'images pour &quot;émoticone easy&quot;"/>
          <p:cNvSpPr>
            <a:spLocks noChangeAspect="1" noChangeArrowheads="1"/>
          </p:cNvSpPr>
          <p:nvPr/>
        </p:nvSpPr>
        <p:spPr bwMode="auto">
          <a:xfrm>
            <a:off x="410633" y="7940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10" descr="Résultat de recherche d'images pour &quot;émoticone easy&quot;"/>
          <p:cNvSpPr>
            <a:spLocks noChangeAspect="1" noChangeArrowheads="1"/>
          </p:cNvSpPr>
          <p:nvPr/>
        </p:nvSpPr>
        <p:spPr bwMode="auto">
          <a:xfrm>
            <a:off x="613833" y="160340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1346886"/>
          </a:xfrm>
          <a:prstGeom prst="rect">
            <a:avLst/>
          </a:prstGeom>
          <a:solidFill>
            <a:srgbClr val="1E53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300681" y="245033"/>
            <a:ext cx="9144000" cy="792934"/>
          </a:xfrm>
          <a:prstGeom prst="rect">
            <a:avLst/>
          </a:prstGeom>
          <a:ln>
            <a:solidFill>
              <a:srgbClr val="1E53EA"/>
            </a:solidFill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Ciblage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4067532" y="2020335"/>
            <a:ext cx="1481070" cy="5635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00"/>
          </a:p>
        </p:txBody>
      </p:sp>
      <p:sp>
        <p:nvSpPr>
          <p:cNvPr id="13" name="Ellipse 12"/>
          <p:cNvSpPr/>
          <p:nvPr/>
        </p:nvSpPr>
        <p:spPr>
          <a:xfrm>
            <a:off x="7110165" y="2055913"/>
            <a:ext cx="1481070" cy="5635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00"/>
          </a:p>
        </p:txBody>
      </p:sp>
      <p:cxnSp>
        <p:nvCxnSpPr>
          <p:cNvPr id="9" name="Connecteur en angle 8"/>
          <p:cNvCxnSpPr>
            <a:stCxn id="4" idx="4"/>
          </p:cNvCxnSpPr>
          <p:nvPr/>
        </p:nvCxnSpPr>
        <p:spPr>
          <a:xfrm rot="5400000">
            <a:off x="4375359" y="2507926"/>
            <a:ext cx="356702" cy="50871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en angle 13"/>
          <p:cNvCxnSpPr>
            <a:stCxn id="13" idx="4"/>
          </p:cNvCxnSpPr>
          <p:nvPr/>
        </p:nvCxnSpPr>
        <p:spPr>
          <a:xfrm rot="16200000" flipH="1">
            <a:off x="7984661" y="2485549"/>
            <a:ext cx="356704" cy="62462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10633" y="2678807"/>
            <a:ext cx="376596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600" dirty="0" smtClean="0"/>
              <a:t>Action, travail, positif.</a:t>
            </a:r>
          </a:p>
          <a:p>
            <a:r>
              <a:rPr lang="fr-FR" sz="2600" dirty="0" smtClean="0"/>
              <a:t>Un rdv n’est jamais inutile.</a:t>
            </a:r>
            <a:endParaRPr lang="fr-FR" sz="2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589152" y="4070915"/>
            <a:ext cx="366561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600" i="1" dirty="0" smtClean="0"/>
              <a:t>Nelson Mandela :</a:t>
            </a:r>
          </a:p>
          <a:p>
            <a:r>
              <a:rPr lang="fr-FR" sz="2600" dirty="0" smtClean="0"/>
              <a:t>« Je ne perds jamais.</a:t>
            </a:r>
          </a:p>
          <a:p>
            <a:r>
              <a:rPr lang="fr-FR" sz="2600" dirty="0" smtClean="0"/>
              <a:t>Je gagne, ou j’apprends. »</a:t>
            </a:r>
            <a:endParaRPr lang="fr-FR" sz="2600" dirty="0"/>
          </a:p>
        </p:txBody>
      </p:sp>
      <p:sp>
        <p:nvSpPr>
          <p:cNvPr id="17" name="ZoneTexte 16"/>
          <p:cNvSpPr txBox="1"/>
          <p:nvPr/>
        </p:nvSpPr>
        <p:spPr>
          <a:xfrm>
            <a:off x="8689074" y="2678807"/>
            <a:ext cx="223869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600" dirty="0" smtClean="0"/>
              <a:t>Perte de temps</a:t>
            </a:r>
          </a:p>
          <a:p>
            <a:r>
              <a:rPr lang="fr-FR" sz="2600" dirty="0" smtClean="0"/>
              <a:t>Frustration</a:t>
            </a:r>
            <a:endParaRPr lang="fr-FR" sz="2600" dirty="0"/>
          </a:p>
        </p:txBody>
      </p:sp>
      <p:sp>
        <p:nvSpPr>
          <p:cNvPr id="18" name="Flèche vers le bas 17"/>
          <p:cNvSpPr/>
          <p:nvPr/>
        </p:nvSpPr>
        <p:spPr>
          <a:xfrm>
            <a:off x="9398137" y="3571359"/>
            <a:ext cx="417599" cy="5924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00"/>
          </a:p>
        </p:txBody>
      </p:sp>
      <p:sp>
        <p:nvSpPr>
          <p:cNvPr id="19" name="ZoneTexte 18"/>
          <p:cNvSpPr txBox="1"/>
          <p:nvPr/>
        </p:nvSpPr>
        <p:spPr>
          <a:xfrm>
            <a:off x="8171726" y="4355115"/>
            <a:ext cx="33542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600" dirty="0" smtClean="0"/>
              <a:t>À minimiser par ciblage</a:t>
            </a: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1318223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63819" y="1556792"/>
            <a:ext cx="149983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Aef</a:t>
            </a:r>
            <a:endParaRPr lang="fr-FR" dirty="0" smtClean="0"/>
          </a:p>
          <a:p>
            <a:r>
              <a:rPr lang="fr-FR" dirty="0" err="1" smtClean="0"/>
              <a:t>Opportunity</a:t>
            </a:r>
            <a:endParaRPr lang="fr-FR" dirty="0"/>
          </a:p>
          <a:p>
            <a:r>
              <a:rPr lang="fr-FR" dirty="0" err="1" smtClean="0"/>
              <a:t>Salezeo</a:t>
            </a:r>
            <a:endParaRPr lang="fr-FR" dirty="0"/>
          </a:p>
          <a:p>
            <a:r>
              <a:rPr lang="fr-FR" dirty="0" err="1" smtClean="0"/>
              <a:t>Corporama</a:t>
            </a:r>
            <a:endParaRPr lang="fr-FR" dirty="0" smtClean="0"/>
          </a:p>
          <a:p>
            <a:r>
              <a:rPr lang="fr-FR" dirty="0" err="1" smtClean="0"/>
              <a:t>Nomione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Et les autres…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695733" y="323364"/>
            <a:ext cx="2870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Quelques outils de ciblage  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0255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9349" y="295712"/>
            <a:ext cx="5450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AEF : Annuaire des entreprises de France  www.aef.cci.fr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1052736"/>
            <a:ext cx="6240693" cy="331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958" y="2707962"/>
            <a:ext cx="62357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711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9349" y="295712"/>
            <a:ext cx="5450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AEF : Annuaire des entreprises de France  www.aef.cci.fr</a:t>
            </a:r>
            <a:endParaRPr lang="fr-F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45" y="673808"/>
            <a:ext cx="6513792" cy="326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41" y="3941820"/>
            <a:ext cx="7493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èche courbée vers la gauche 2"/>
          <p:cNvSpPr/>
          <p:nvPr/>
        </p:nvSpPr>
        <p:spPr>
          <a:xfrm>
            <a:off x="8208235" y="3283040"/>
            <a:ext cx="768085" cy="172819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7958019" y="6202178"/>
            <a:ext cx="768085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726104" y="5914147"/>
            <a:ext cx="2371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Moins de 100 = gratuit</a:t>
            </a:r>
          </a:p>
          <a:p>
            <a:r>
              <a:rPr lang="fr-FR" dirty="0" smtClean="0"/>
              <a:t>Plus de  100 = 0,33 €HT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0702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9349" y="295712"/>
            <a:ext cx="5450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AEF : Annuaire des entreprises de France  www.aef.cci.fr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83726"/>
              </p:ext>
            </p:extLst>
          </p:nvPr>
        </p:nvGraphicFramePr>
        <p:xfrm>
          <a:off x="1560163" y="1873631"/>
          <a:ext cx="9197176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8588"/>
                <a:gridCol w="459858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Avantages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Inconvénients</a:t>
                      </a:r>
                      <a:endParaRPr lang="fr-FR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Données du greffe donc exactes…</a:t>
                      </a:r>
                    </a:p>
                    <a:p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 la date du dernier</a:t>
                      </a:r>
                      <a:r>
                        <a:rPr lang="fr-FR" baseline="0" dirty="0" smtClean="0"/>
                        <a:t> exercice!</a:t>
                      </a:r>
                      <a:endParaRPr lang="fr-FR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Nom du gérant obligatoire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Pas de téléphone ni de mail</a:t>
                      </a:r>
                    </a:p>
                    <a:p>
                      <a:endParaRPr lang="fr-FR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Quand un tri par code NAF est  pertinent</a:t>
                      </a:r>
                      <a:endParaRPr lang="fr-F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121920" marR="121920"/>
                </a:tc>
              </a:tr>
            </a:tbl>
          </a:graphicData>
        </a:graphic>
      </p:graphicFrame>
      <p:pic>
        <p:nvPicPr>
          <p:cNvPr id="6146" name="Picture 2" descr="https://media.airofmelty.fr/article-2706166-fb-f1431023103/twitter-disney-star-wars-7-emoticones-emoji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r="74959" b="66918"/>
          <a:stretch/>
        </p:blipFill>
        <p:spPr bwMode="auto">
          <a:xfrm>
            <a:off x="24646" y="2118140"/>
            <a:ext cx="1520167" cy="108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media.airofmelty.fr/article-2706166-fb-f1431023103/twitter-disney-star-wars-7-emoticones-emoji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9" r="52561" b="66859"/>
          <a:stretch/>
        </p:blipFill>
        <p:spPr bwMode="auto">
          <a:xfrm>
            <a:off x="10741987" y="2118139"/>
            <a:ext cx="1418896" cy="99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36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9350" y="295712"/>
            <a:ext cx="6863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myopportunity</a:t>
            </a:r>
            <a:r>
              <a:rPr lang="fr-FR" dirty="0" smtClean="0"/>
              <a:t> : une émanation de </a:t>
            </a:r>
            <a:r>
              <a:rPr lang="fr-FR" dirty="0" err="1" smtClean="0"/>
              <a:t>Linkedin</a:t>
            </a:r>
            <a:r>
              <a:rPr lang="fr-FR" dirty="0" smtClean="0"/>
              <a:t> : www.myopportunity.com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32" y="1124745"/>
            <a:ext cx="9840416" cy="306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8778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719</Words>
  <Application>Microsoft Office PowerPoint</Application>
  <PresentationFormat>Personnalisé</PresentationFormat>
  <Paragraphs>141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Présentation PowerPoint</vt:lpstr>
      <vt:lpstr>Agenda de l’atelier</vt:lpstr>
      <vt:lpstr>Exercice – 5 minutes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ingrédients d’un RDV réussi</vt:lpstr>
      <vt:lpstr>Les ingrédients d’un RDV réussi</vt:lpstr>
      <vt:lpstr>Récupérer un RDV client gâché</vt:lpstr>
      <vt:lpstr>Merci!</vt:lpstr>
      <vt:lpstr>Bonus 1/4</vt:lpstr>
      <vt:lpstr>Bonus 2/4</vt:lpstr>
      <vt:lpstr>Présentation PowerPoint</vt:lpstr>
      <vt:lpstr>Bonus 4/4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Votre partenaire  Croissance</dc:title>
  <dc:creator>Amelie</dc:creator>
  <cp:lastModifiedBy>Utilisateur Windows</cp:lastModifiedBy>
  <cp:revision>28</cp:revision>
  <dcterms:created xsi:type="dcterms:W3CDTF">2017-03-07T15:00:03Z</dcterms:created>
  <dcterms:modified xsi:type="dcterms:W3CDTF">2017-05-18T08:25:47Z</dcterms:modified>
</cp:coreProperties>
</file>