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2" r:id="rId2"/>
    <p:sldId id="273" r:id="rId3"/>
    <p:sldId id="274" r:id="rId4"/>
    <p:sldId id="275" r:id="rId5"/>
    <p:sldId id="276" r:id="rId6"/>
    <p:sldId id="278" r:id="rId7"/>
    <p:sldId id="277" r:id="rId8"/>
    <p:sldId id="280" r:id="rId9"/>
    <p:sldId id="285" r:id="rId10"/>
    <p:sldId id="307" r:id="rId11"/>
    <p:sldId id="308" r:id="rId12"/>
    <p:sldId id="309" r:id="rId13"/>
    <p:sldId id="313" r:id="rId14"/>
    <p:sldId id="312" r:id="rId1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1" autoAdjust="0"/>
  </p:normalViewPr>
  <p:slideViewPr>
    <p:cSldViewPr snapToGrid="0" snapToObjects="1">
      <p:cViewPr varScale="1">
        <p:scale>
          <a:sx n="104" d="100"/>
          <a:sy n="104" d="100"/>
        </p:scale>
        <p:origin x="966" y="114"/>
      </p:cViewPr>
      <p:guideLst>
        <p:guide orient="horz" pos="2160"/>
        <p:guide pos="3120"/>
      </p:guideLst>
    </p:cSldViewPr>
  </p:slideViewPr>
  <p:outlineViewPr>
    <p:cViewPr>
      <p:scale>
        <a:sx n="33" d="100"/>
        <a:sy n="33" d="100"/>
      </p:scale>
      <p:origin x="0" y="-427"/>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BBA1E-6065-484C-BDBB-79056CA3CE51}" type="datetimeFigureOut">
              <a:rPr lang="en-GB" smtClean="0"/>
              <a:t>25/04/2017</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4FA88-3C2C-48C9-B16F-67677B054FD9}" type="slidenum">
              <a:rPr lang="en-GB" smtClean="0"/>
              <a:t>‹#›</a:t>
            </a:fld>
            <a:endParaRPr lang="en-GB"/>
          </a:p>
        </p:txBody>
      </p:sp>
    </p:spTree>
    <p:extLst>
      <p:ext uri="{BB962C8B-B14F-4D97-AF65-F5344CB8AC3E}">
        <p14:creationId xmlns:p14="http://schemas.microsoft.com/office/powerpoint/2010/main" val="327093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114C93-D864-4BD0-A887-26E52293E4F9}" type="slidenum">
              <a:rPr lang="en-US" smtClean="0"/>
              <a:pPr/>
              <a:t>1</a:t>
            </a:fld>
            <a:endParaRPr lang="en-US" dirty="0"/>
          </a:p>
        </p:txBody>
      </p:sp>
    </p:spTree>
    <p:extLst>
      <p:ext uri="{BB962C8B-B14F-4D97-AF65-F5344CB8AC3E}">
        <p14:creationId xmlns:p14="http://schemas.microsoft.com/office/powerpoint/2010/main" val="288035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54937"/>
            <a:ext cx="8420100" cy="1470025"/>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49239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95300" y="1600201"/>
            <a:ext cx="89154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C931C978-5480-C444-A030-D8929AB8D229}" type="datetimeFigureOut">
              <a:rPr lang="en-US" smtClean="0"/>
              <a:t>4/25/2017</a:t>
            </a:fld>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EB45B916-39E6-FE4A-A9E1-8D40329FE55C}" type="slidenum">
              <a:rPr lang="en-US" smtClean="0"/>
              <a:t>‹#›</a:t>
            </a:fld>
            <a:endParaRPr lang="en-US"/>
          </a:p>
        </p:txBody>
      </p:sp>
    </p:spTree>
    <p:extLst>
      <p:ext uri="{BB962C8B-B14F-4D97-AF65-F5344CB8AC3E}">
        <p14:creationId xmlns:p14="http://schemas.microsoft.com/office/powerpoint/2010/main" val="180466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6575" y="274639"/>
            <a:ext cx="7078663"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C931C978-5480-C444-A030-D8929AB8D229}" type="datetimeFigureOut">
              <a:rPr lang="en-US" smtClean="0"/>
              <a:t>4/25/2017</a:t>
            </a:fld>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EB45B916-39E6-FE4A-A9E1-8D40329FE55C}" type="slidenum">
              <a:rPr lang="en-US" smtClean="0"/>
              <a:t>‹#›</a:t>
            </a:fld>
            <a:endParaRPr lang="en-US"/>
          </a:p>
        </p:txBody>
      </p:sp>
    </p:spTree>
    <p:extLst>
      <p:ext uri="{BB962C8B-B14F-4D97-AF65-F5344CB8AC3E}">
        <p14:creationId xmlns:p14="http://schemas.microsoft.com/office/powerpoint/2010/main" val="3502132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52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0" y="609600"/>
            <a:ext cx="718185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59050" y="1981200"/>
            <a:ext cx="70993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59050" y="6477000"/>
            <a:ext cx="1403350" cy="304800"/>
          </a:xfrm>
          <a:prstGeom prst="rect">
            <a:avLst/>
          </a:prstGeom>
        </p:spPr>
        <p:txBody>
          <a:bodyPr/>
          <a:lstStyle>
            <a:lvl1pPr>
              <a:defRPr/>
            </a:lvl1pPr>
          </a:lstStyle>
          <a:p>
            <a:endParaRPr lang="en-GB"/>
          </a:p>
        </p:txBody>
      </p:sp>
      <p:sp>
        <p:nvSpPr>
          <p:cNvPr id="5" name="Footer Placeholder 4"/>
          <p:cNvSpPr>
            <a:spLocks noGrp="1"/>
          </p:cNvSpPr>
          <p:nvPr>
            <p:ph type="ftr" sz="quarter" idx="11"/>
          </p:nvPr>
        </p:nvSpPr>
        <p:spPr>
          <a:xfrm>
            <a:off x="4375150" y="6477000"/>
            <a:ext cx="3136900" cy="304800"/>
          </a:xfrm>
          <a:prstGeom prst="rect">
            <a:avLst/>
          </a:prstGeom>
        </p:spPr>
        <p:txBody>
          <a:bodyPr/>
          <a:lstStyle>
            <a:lvl1pPr>
              <a:defRPr/>
            </a:lvl1pPr>
          </a:lstStyle>
          <a:p>
            <a:r>
              <a:rPr lang="en-GB"/>
              <a:t>CONFIDENTIAL</a:t>
            </a:r>
          </a:p>
        </p:txBody>
      </p:sp>
      <p:sp>
        <p:nvSpPr>
          <p:cNvPr id="6" name="Slide Number Placeholder 5"/>
          <p:cNvSpPr>
            <a:spLocks noGrp="1"/>
          </p:cNvSpPr>
          <p:nvPr>
            <p:ph type="sldNum" sz="quarter" idx="12"/>
          </p:nvPr>
        </p:nvSpPr>
        <p:spPr>
          <a:xfrm>
            <a:off x="8089900" y="6477000"/>
            <a:ext cx="1568450" cy="304800"/>
          </a:xfrm>
          <a:prstGeom prst="rect">
            <a:avLst/>
          </a:prstGeom>
        </p:spPr>
        <p:txBody>
          <a:bodyPr/>
          <a:lstStyle>
            <a:lvl1pPr>
              <a:defRPr/>
            </a:lvl1pPr>
          </a:lstStyle>
          <a:p>
            <a:fld id="{A2254327-41F9-D64C-8F87-47EB83463F88}" type="slidenum">
              <a:rPr lang="en-GB"/>
              <a:pPr/>
              <a:t>‹#›</a:t>
            </a:fld>
            <a:endParaRPr lang="en-GB"/>
          </a:p>
        </p:txBody>
      </p:sp>
    </p:spTree>
    <p:extLst>
      <p:ext uri="{BB962C8B-B14F-4D97-AF65-F5344CB8AC3E}">
        <p14:creationId xmlns:p14="http://schemas.microsoft.com/office/powerpoint/2010/main" val="221735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74638"/>
            <a:ext cx="6744670" cy="663107"/>
          </a:xfrm>
          <a:prstGeom prst="rect">
            <a:avLst/>
          </a:prstGeom>
        </p:spPr>
        <p:txBody>
          <a:bodyPr/>
          <a:lstStyle>
            <a:lvl1pPr algn="l">
              <a:defRPr sz="2400">
                <a:latin typeface="Arial"/>
                <a:cs typeface="Arial"/>
              </a:defRPr>
            </a:lvl1pPr>
          </a:lstStyle>
          <a:p>
            <a:r>
              <a:rPr lang="en-GB"/>
              <a:t>Title</a:t>
            </a:r>
            <a:endParaRPr lang="en-US"/>
          </a:p>
        </p:txBody>
      </p:sp>
    </p:spTree>
    <p:extLst>
      <p:ext uri="{BB962C8B-B14F-4D97-AF65-F5344CB8AC3E}">
        <p14:creationId xmlns:p14="http://schemas.microsoft.com/office/powerpoint/2010/main" val="288421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C931C978-5480-C444-A030-D8929AB8D229}" type="datetimeFigureOut">
              <a:rPr lang="en-US" smtClean="0"/>
              <a:t>4/25/2017</a:t>
            </a:fld>
            <a:endParaRPr lang="en-US"/>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EB45B916-39E6-FE4A-A9E1-8D40329FE55C}" type="slidenum">
              <a:rPr lang="en-US" smtClean="0"/>
              <a:t>‹#›</a:t>
            </a:fld>
            <a:endParaRPr lang="en-US"/>
          </a:p>
        </p:txBody>
      </p:sp>
    </p:spTree>
    <p:extLst>
      <p:ext uri="{BB962C8B-B14F-4D97-AF65-F5344CB8AC3E}">
        <p14:creationId xmlns:p14="http://schemas.microsoft.com/office/powerpoint/2010/main" val="345213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536575" y="1600201"/>
            <a:ext cx="47466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48300" y="1600201"/>
            <a:ext cx="47466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C931C978-5480-C444-A030-D8929AB8D229}" type="datetimeFigureOut">
              <a:rPr lang="en-US" smtClean="0"/>
              <a:t>4/25/2017</a:t>
            </a:fld>
            <a:endParaRPr lang="en-US"/>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EB45B916-39E6-FE4A-A9E1-8D40329FE55C}" type="slidenum">
              <a:rPr lang="en-US" smtClean="0"/>
              <a:t>‹#›</a:t>
            </a:fld>
            <a:endParaRPr lang="en-US"/>
          </a:p>
        </p:txBody>
      </p:sp>
    </p:spTree>
    <p:extLst>
      <p:ext uri="{BB962C8B-B14F-4D97-AF65-F5344CB8AC3E}">
        <p14:creationId xmlns:p14="http://schemas.microsoft.com/office/powerpoint/2010/main" val="36559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95300" y="6356351"/>
            <a:ext cx="2311400" cy="365125"/>
          </a:xfrm>
          <a:prstGeom prst="rect">
            <a:avLst/>
          </a:prstGeom>
        </p:spPr>
        <p:txBody>
          <a:bodyPr/>
          <a:lstStyle/>
          <a:p>
            <a:fld id="{C931C978-5480-C444-A030-D8929AB8D229}" type="datetimeFigureOut">
              <a:rPr lang="en-US" smtClean="0"/>
              <a:t>4/25/2017</a:t>
            </a:fld>
            <a:endParaRPr lang="en-US"/>
          </a:p>
        </p:txBody>
      </p:sp>
      <p:sp>
        <p:nvSpPr>
          <p:cNvPr id="8" name="Footer Placeholder 7"/>
          <p:cNvSpPr>
            <a:spLocks noGrp="1"/>
          </p:cNvSpPr>
          <p:nvPr>
            <p:ph type="ftr" sz="quarter" idx="11"/>
          </p:nvPr>
        </p:nvSpPr>
        <p:spPr>
          <a:xfrm>
            <a:off x="3384550" y="6356351"/>
            <a:ext cx="31369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099300" y="6356351"/>
            <a:ext cx="2311400" cy="365125"/>
          </a:xfrm>
          <a:prstGeom prst="rect">
            <a:avLst/>
          </a:prstGeom>
        </p:spPr>
        <p:txBody>
          <a:bodyPr/>
          <a:lstStyle/>
          <a:p>
            <a:fld id="{EB45B916-39E6-FE4A-A9E1-8D40329FE55C}" type="slidenum">
              <a:rPr lang="en-US" smtClean="0"/>
              <a:t>‹#›</a:t>
            </a:fld>
            <a:endParaRPr lang="en-US"/>
          </a:p>
        </p:txBody>
      </p:sp>
    </p:spTree>
    <p:extLst>
      <p:ext uri="{BB962C8B-B14F-4D97-AF65-F5344CB8AC3E}">
        <p14:creationId xmlns:p14="http://schemas.microsoft.com/office/powerpoint/2010/main" val="270883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95300" y="6356351"/>
            <a:ext cx="2311400" cy="365125"/>
          </a:xfrm>
          <a:prstGeom prst="rect">
            <a:avLst/>
          </a:prstGeom>
        </p:spPr>
        <p:txBody>
          <a:bodyPr/>
          <a:lstStyle/>
          <a:p>
            <a:fld id="{C931C978-5480-C444-A030-D8929AB8D229}" type="datetimeFigureOut">
              <a:rPr lang="en-US" smtClean="0"/>
              <a:t>4/25/2017</a:t>
            </a:fld>
            <a:endParaRPr lang="en-US"/>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099300" y="6356351"/>
            <a:ext cx="2311400" cy="365125"/>
          </a:xfrm>
          <a:prstGeom prst="rect">
            <a:avLst/>
          </a:prstGeom>
        </p:spPr>
        <p:txBody>
          <a:bodyPr/>
          <a:lstStyle/>
          <a:p>
            <a:fld id="{EB45B916-39E6-FE4A-A9E1-8D40329FE55C}" type="slidenum">
              <a:rPr lang="en-US" smtClean="0"/>
              <a:t>‹#›</a:t>
            </a:fld>
            <a:endParaRPr lang="en-US"/>
          </a:p>
        </p:txBody>
      </p:sp>
    </p:spTree>
    <p:extLst>
      <p:ext uri="{BB962C8B-B14F-4D97-AF65-F5344CB8AC3E}">
        <p14:creationId xmlns:p14="http://schemas.microsoft.com/office/powerpoint/2010/main" val="96172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C931C978-5480-C444-A030-D8929AB8D229}" type="datetimeFigureOut">
              <a:rPr lang="en-US" smtClean="0"/>
              <a:t>4/25/2017</a:t>
            </a:fld>
            <a:endParaRPr lang="en-US"/>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EB45B916-39E6-FE4A-A9E1-8D40329FE55C}" type="slidenum">
              <a:rPr lang="en-US" smtClean="0"/>
              <a:t>‹#›</a:t>
            </a:fld>
            <a:endParaRPr lang="en-US"/>
          </a:p>
        </p:txBody>
      </p:sp>
    </p:spTree>
    <p:extLst>
      <p:ext uri="{BB962C8B-B14F-4D97-AF65-F5344CB8AC3E}">
        <p14:creationId xmlns:p14="http://schemas.microsoft.com/office/powerpoint/2010/main" val="267280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C931C978-5480-C444-A030-D8929AB8D229}" type="datetimeFigureOut">
              <a:rPr lang="en-US" smtClean="0"/>
              <a:t>4/25/2017</a:t>
            </a:fld>
            <a:endParaRPr lang="en-US"/>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EB45B916-39E6-FE4A-A9E1-8D40329FE55C}" type="slidenum">
              <a:rPr lang="en-US" smtClean="0"/>
              <a:t>‹#›</a:t>
            </a:fld>
            <a:endParaRPr lang="en-US"/>
          </a:p>
        </p:txBody>
      </p:sp>
    </p:spTree>
    <p:extLst>
      <p:ext uri="{BB962C8B-B14F-4D97-AF65-F5344CB8AC3E}">
        <p14:creationId xmlns:p14="http://schemas.microsoft.com/office/powerpoint/2010/main" val="191774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C931C978-5480-C444-A030-D8929AB8D229}" type="datetimeFigureOut">
              <a:rPr lang="en-US" smtClean="0"/>
              <a:t>4/25/2017</a:t>
            </a:fld>
            <a:endParaRPr lang="en-US"/>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EB45B916-39E6-FE4A-A9E1-8D40329FE55C}" type="slidenum">
              <a:rPr lang="en-US" smtClean="0"/>
              <a:t>‹#›</a:t>
            </a:fld>
            <a:endParaRPr lang="en-US"/>
          </a:p>
        </p:txBody>
      </p:sp>
    </p:spTree>
    <p:extLst>
      <p:ext uri="{BB962C8B-B14F-4D97-AF65-F5344CB8AC3E}">
        <p14:creationId xmlns:p14="http://schemas.microsoft.com/office/powerpoint/2010/main" val="423559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XPD_template.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285875"/>
            <a:ext cx="9906000" cy="5572125"/>
          </a:xfrm>
          <a:prstGeom prst="rect">
            <a:avLst/>
          </a:prstGeom>
        </p:spPr>
      </p:pic>
    </p:spTree>
    <p:extLst>
      <p:ext uri="{BB962C8B-B14F-4D97-AF65-F5344CB8AC3E}">
        <p14:creationId xmlns:p14="http://schemas.microsoft.com/office/powerpoint/2010/main" val="183959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038" y="1160736"/>
            <a:ext cx="3803622" cy="116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age result for veniard fis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325" y="2728913"/>
            <a:ext cx="180975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6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3622" y="484839"/>
            <a:ext cx="7558756" cy="646331"/>
          </a:xfrm>
          <a:prstGeom prst="rect">
            <a:avLst/>
          </a:prstGeom>
          <a:noFill/>
        </p:spPr>
        <p:txBody>
          <a:bodyPr wrap="square" rtlCol="0">
            <a:spAutoFit/>
          </a:bodyPr>
          <a:lstStyle/>
          <a:p>
            <a:pPr algn="ctr"/>
            <a:r>
              <a:rPr lang="en-US" sz="3600" b="1" dirty="0">
                <a:latin typeface="Calibri" panose="020F0502020204030204" pitchFamily="34" charset="0"/>
              </a:rPr>
              <a:t>LED Clip-On Magnifier</a:t>
            </a:r>
          </a:p>
        </p:txBody>
      </p:sp>
      <p:sp>
        <p:nvSpPr>
          <p:cNvPr id="4" name="Footer Placeholder 3"/>
          <p:cNvSpPr>
            <a:spLocks noGrp="1"/>
          </p:cNvSpPr>
          <p:nvPr>
            <p:ph type="ftr" sz="quarter" idx="11"/>
          </p:nvPr>
        </p:nvSpPr>
        <p:spPr/>
        <p:txBody>
          <a:bodyPr/>
          <a:lstStyle/>
          <a:p>
            <a:r>
              <a:rPr lang="en-US"/>
              <a:t>CONFIDENTIAL</a:t>
            </a:r>
          </a:p>
        </p:txBody>
      </p:sp>
      <p:pic>
        <p:nvPicPr>
          <p:cNvPr id="3080" name="Picture 8" descr="Close this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477" y="1328831"/>
            <a:ext cx="1750291" cy="175029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lose this win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18" y="1157270"/>
            <a:ext cx="1577005" cy="15770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76500" y="1319815"/>
            <a:ext cx="4953000" cy="2462213"/>
          </a:xfrm>
          <a:prstGeom prst="rect">
            <a:avLst/>
          </a:prstGeom>
        </p:spPr>
        <p:txBody>
          <a:bodyPr>
            <a:spAutoFit/>
          </a:bodyPr>
          <a:lstStyle/>
          <a:p>
            <a:r>
              <a:rPr lang="en-GB" sz="1400" dirty="0"/>
              <a:t>The LED Clip-On Magnifier is a magnifying lamp and then some! Optical-grade magnification with 360 degree </a:t>
            </a:r>
            <a:r>
              <a:rPr lang="en-GB" sz="1400" dirty="0" err="1"/>
              <a:t>OttLite</a:t>
            </a:r>
            <a:r>
              <a:rPr lang="en-GB" sz="1400" dirty="0"/>
              <a:t> LED Illumination helps you see all the details clearly whether you’re working, reading illuminated magnification right where you need it while or crafting.  </a:t>
            </a:r>
          </a:p>
          <a:p>
            <a:endParaRPr lang="en-GB" sz="1400" dirty="0"/>
          </a:p>
          <a:p>
            <a:r>
              <a:rPr lang="en-GB" sz="1400" dirty="0"/>
              <a:t>The flexible neck directs  the sturdy clip attaches to desks, workbenches and more. Featuring a 1.75x magnifier lens with a 4x spot magnifier, the flip shade closes to protect the magnifier when not in use. With </a:t>
            </a:r>
            <a:r>
              <a:rPr lang="en-GB" sz="1400" dirty="0" err="1"/>
              <a:t>OttLite</a:t>
            </a:r>
            <a:r>
              <a:rPr lang="en-GB" sz="1400" dirty="0"/>
              <a:t> you can see details clearly so you can do what you love, longer. </a:t>
            </a:r>
          </a:p>
        </p:txBody>
      </p:sp>
      <p:graphicFrame>
        <p:nvGraphicFramePr>
          <p:cNvPr id="6" name="Object 5"/>
          <p:cNvGraphicFramePr>
            <a:graphicFrameLocks noChangeAspect="1"/>
          </p:cNvGraphicFramePr>
          <p:nvPr>
            <p:extLst>
              <p:ext uri="{D42A27DB-BD31-4B8C-83A1-F6EECF244321}">
                <p14:modId xmlns:p14="http://schemas.microsoft.com/office/powerpoint/2010/main" val="147017681"/>
              </p:ext>
            </p:extLst>
          </p:nvPr>
        </p:nvGraphicFramePr>
        <p:xfrm>
          <a:off x="903576" y="4341813"/>
          <a:ext cx="8486775" cy="609600"/>
        </p:xfrm>
        <a:graphic>
          <a:graphicData uri="http://schemas.openxmlformats.org/presentationml/2006/ole">
            <mc:AlternateContent xmlns:mc="http://schemas.openxmlformats.org/markup-compatibility/2006">
              <mc:Choice xmlns:v="urn:schemas-microsoft-com:vml" Requires="v">
                <p:oleObj spid="_x0000_s3078" name="Worksheet" r:id="rId5" imgW="8486799" imgH="609536" progId="Excel.Sheet.12">
                  <p:embed/>
                </p:oleObj>
              </mc:Choice>
              <mc:Fallback>
                <p:oleObj name="Worksheet" r:id="rId5" imgW="8486799" imgH="609536" progId="Excel.Sheet.12">
                  <p:embed/>
                  <p:pic>
                    <p:nvPicPr>
                      <p:cNvPr id="0" name=""/>
                      <p:cNvPicPr/>
                      <p:nvPr/>
                    </p:nvPicPr>
                    <p:blipFill>
                      <a:blip r:embed="rId6"/>
                      <a:stretch>
                        <a:fillRect/>
                      </a:stretch>
                    </p:blipFill>
                    <p:spPr>
                      <a:xfrm>
                        <a:off x="903576" y="4341813"/>
                        <a:ext cx="8486775" cy="609600"/>
                      </a:xfrm>
                      <a:prstGeom prst="rect">
                        <a:avLst/>
                      </a:prstGeom>
                    </p:spPr>
                  </p:pic>
                </p:oleObj>
              </mc:Fallback>
            </mc:AlternateContent>
          </a:graphicData>
        </a:graphic>
      </p:graphicFrame>
    </p:spTree>
    <p:extLst>
      <p:ext uri="{BB962C8B-B14F-4D97-AF65-F5344CB8AC3E}">
        <p14:creationId xmlns:p14="http://schemas.microsoft.com/office/powerpoint/2010/main" val="206018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9838" y="332843"/>
            <a:ext cx="7558756" cy="646331"/>
          </a:xfrm>
          <a:prstGeom prst="rect">
            <a:avLst/>
          </a:prstGeom>
          <a:noFill/>
        </p:spPr>
        <p:txBody>
          <a:bodyPr wrap="square" rtlCol="0">
            <a:spAutoFit/>
          </a:bodyPr>
          <a:lstStyle/>
          <a:p>
            <a:pPr algn="ctr"/>
            <a:r>
              <a:rPr lang="en-US" sz="3600" b="1" dirty="0">
                <a:latin typeface="Calibri" panose="020F0502020204030204" pitchFamily="34" charset="0"/>
              </a:rPr>
              <a:t>LED Magnifier with Clip and Stand</a:t>
            </a:r>
          </a:p>
        </p:txBody>
      </p:sp>
      <p:sp>
        <p:nvSpPr>
          <p:cNvPr id="2" name="TextBox 1"/>
          <p:cNvSpPr txBox="1"/>
          <p:nvPr/>
        </p:nvSpPr>
        <p:spPr>
          <a:xfrm>
            <a:off x="5208042" y="2479729"/>
            <a:ext cx="1350608" cy="237701"/>
          </a:xfrm>
          <a:prstGeom prst="rect">
            <a:avLst/>
          </a:prstGeom>
          <a:noFill/>
        </p:spPr>
        <p:txBody>
          <a:bodyPr wrap="square" rtlCol="0">
            <a:spAutoFit/>
          </a:bodyPr>
          <a:lstStyle/>
          <a:p>
            <a:pPr algn="ctr"/>
            <a:endParaRPr lang="en-US" dirty="0">
              <a:latin typeface="Calibri" panose="020F0502020204030204" pitchFamily="34" charset="0"/>
            </a:endParaRPr>
          </a:p>
        </p:txBody>
      </p:sp>
      <p:sp>
        <p:nvSpPr>
          <p:cNvPr id="4" name="Footer Placeholder 3"/>
          <p:cNvSpPr>
            <a:spLocks noGrp="1"/>
          </p:cNvSpPr>
          <p:nvPr>
            <p:ph type="ftr" sz="quarter" idx="11"/>
          </p:nvPr>
        </p:nvSpPr>
        <p:spPr/>
        <p:txBody>
          <a:bodyPr/>
          <a:lstStyle/>
          <a:p>
            <a:r>
              <a:rPr lang="en-US"/>
              <a:t>CONFIDENTIAL</a:t>
            </a:r>
          </a:p>
        </p:txBody>
      </p:sp>
      <p:pic>
        <p:nvPicPr>
          <p:cNvPr id="4098" name="Picture 2" descr="Close this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346" y="895810"/>
            <a:ext cx="2978727" cy="29787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08050" y="1692675"/>
            <a:ext cx="4953000" cy="1384995"/>
          </a:xfrm>
          <a:prstGeom prst="rect">
            <a:avLst/>
          </a:prstGeom>
        </p:spPr>
        <p:txBody>
          <a:bodyPr>
            <a:spAutoFit/>
          </a:bodyPr>
          <a:lstStyle/>
          <a:p>
            <a:r>
              <a:rPr lang="en-GB" sz="1400" dirty="0"/>
              <a:t>View fine details clearly and easily with the 3.5-Inch LED Magnifier Light with Clip and Stand. Easily position the illuminated optical-grade magnifier using the flexible arm to make seeing intricate projects virtually effortless. The sturdy clip attaches to most work surfaces, or switch to the weighted stand for table-top use.</a:t>
            </a:r>
          </a:p>
        </p:txBody>
      </p:sp>
      <p:graphicFrame>
        <p:nvGraphicFramePr>
          <p:cNvPr id="3" name="Object 2"/>
          <p:cNvGraphicFramePr>
            <a:graphicFrameLocks noChangeAspect="1"/>
          </p:cNvGraphicFramePr>
          <p:nvPr>
            <p:extLst>
              <p:ext uri="{D42A27DB-BD31-4B8C-83A1-F6EECF244321}">
                <p14:modId xmlns:p14="http://schemas.microsoft.com/office/powerpoint/2010/main" val="1005477575"/>
              </p:ext>
            </p:extLst>
          </p:nvPr>
        </p:nvGraphicFramePr>
        <p:xfrm>
          <a:off x="908050" y="4356791"/>
          <a:ext cx="8486775" cy="609600"/>
        </p:xfrm>
        <a:graphic>
          <a:graphicData uri="http://schemas.openxmlformats.org/presentationml/2006/ole">
            <mc:AlternateContent xmlns:mc="http://schemas.openxmlformats.org/markup-compatibility/2006">
              <mc:Choice xmlns:v="urn:schemas-microsoft-com:vml" Requires="v">
                <p:oleObj spid="_x0000_s4103" name="Worksheet" r:id="rId4" imgW="8486799" imgH="609536" progId="Excel.Sheet.12">
                  <p:embed/>
                </p:oleObj>
              </mc:Choice>
              <mc:Fallback>
                <p:oleObj name="Worksheet" r:id="rId4" imgW="8486799" imgH="609536" progId="Excel.Sheet.12">
                  <p:embed/>
                  <p:pic>
                    <p:nvPicPr>
                      <p:cNvPr id="0" name=""/>
                      <p:cNvPicPr/>
                      <p:nvPr/>
                    </p:nvPicPr>
                    <p:blipFill>
                      <a:blip r:embed="rId5"/>
                      <a:stretch>
                        <a:fillRect/>
                      </a:stretch>
                    </p:blipFill>
                    <p:spPr>
                      <a:xfrm>
                        <a:off x="908050" y="4356791"/>
                        <a:ext cx="8486775" cy="609600"/>
                      </a:xfrm>
                      <a:prstGeom prst="rect">
                        <a:avLst/>
                      </a:prstGeom>
                    </p:spPr>
                  </p:pic>
                </p:oleObj>
              </mc:Fallback>
            </mc:AlternateContent>
          </a:graphicData>
        </a:graphic>
      </p:graphicFrame>
    </p:spTree>
    <p:extLst>
      <p:ext uri="{BB962C8B-B14F-4D97-AF65-F5344CB8AC3E}">
        <p14:creationId xmlns:p14="http://schemas.microsoft.com/office/powerpoint/2010/main" val="288800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9838" y="332843"/>
            <a:ext cx="7558756" cy="646331"/>
          </a:xfrm>
          <a:prstGeom prst="rect">
            <a:avLst/>
          </a:prstGeom>
          <a:noFill/>
        </p:spPr>
        <p:txBody>
          <a:bodyPr wrap="square" rtlCol="0">
            <a:spAutoFit/>
          </a:bodyPr>
          <a:lstStyle/>
          <a:p>
            <a:pPr algn="ctr"/>
            <a:r>
              <a:rPr lang="en-US" sz="3600" b="1">
                <a:latin typeface="Calibri" panose="020F0502020204030204" pitchFamily="34" charset="0"/>
              </a:rPr>
              <a:t>22W Clamp Magnifier</a:t>
            </a:r>
            <a:endParaRPr lang="en-US" sz="3600" b="1" dirty="0">
              <a:latin typeface="Calibri" panose="020F0502020204030204" pitchFamily="34" charset="0"/>
            </a:endParaRPr>
          </a:p>
        </p:txBody>
      </p:sp>
      <p:sp>
        <p:nvSpPr>
          <p:cNvPr id="2" name="TextBox 1"/>
          <p:cNvSpPr txBox="1"/>
          <p:nvPr/>
        </p:nvSpPr>
        <p:spPr>
          <a:xfrm>
            <a:off x="5208042" y="2479729"/>
            <a:ext cx="1350608" cy="237701"/>
          </a:xfrm>
          <a:prstGeom prst="rect">
            <a:avLst/>
          </a:prstGeom>
          <a:noFill/>
        </p:spPr>
        <p:txBody>
          <a:bodyPr wrap="square" rtlCol="0">
            <a:spAutoFit/>
          </a:bodyPr>
          <a:lstStyle/>
          <a:p>
            <a:pPr algn="ctr"/>
            <a:endParaRPr lang="en-US" dirty="0">
              <a:latin typeface="Calibri" panose="020F0502020204030204" pitchFamily="34" charset="0"/>
            </a:endParaRPr>
          </a:p>
        </p:txBody>
      </p:sp>
      <p:sp>
        <p:nvSpPr>
          <p:cNvPr id="4" name="Footer Placeholder 3"/>
          <p:cNvSpPr>
            <a:spLocks noGrp="1"/>
          </p:cNvSpPr>
          <p:nvPr>
            <p:ph type="ftr" sz="quarter" idx="11"/>
          </p:nvPr>
        </p:nvSpPr>
        <p:spPr/>
        <p:txBody>
          <a:bodyPr/>
          <a:lstStyle/>
          <a:p>
            <a:r>
              <a:rPr lang="en-US"/>
              <a:t>CONFIDENTIAL</a:t>
            </a:r>
          </a:p>
        </p:txBody>
      </p:sp>
      <p:pic>
        <p:nvPicPr>
          <p:cNvPr id="1034" name="Picture 10" descr="Close this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74720" y="1276623"/>
            <a:ext cx="1603779" cy="16037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lose this win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2687" y="2684139"/>
            <a:ext cx="1624368" cy="16243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18277" y="1630368"/>
            <a:ext cx="4953000" cy="2031325"/>
          </a:xfrm>
          <a:prstGeom prst="rect">
            <a:avLst/>
          </a:prstGeom>
        </p:spPr>
        <p:txBody>
          <a:bodyPr>
            <a:spAutoFit/>
          </a:bodyPr>
          <a:lstStyle/>
          <a:p>
            <a:r>
              <a:rPr lang="en-GB" sz="1400" dirty="0"/>
              <a:t>The ultimate tool for the serious crafter. The 22w Clamp Magnifier brings the best in </a:t>
            </a:r>
            <a:r>
              <a:rPr lang="en-GB" sz="1400" dirty="0" err="1"/>
              <a:t>OttLite</a:t>
            </a:r>
            <a:r>
              <a:rPr lang="en-GB" sz="1400" dirty="0"/>
              <a:t> illumination combined with an optical-grade magnifier. The sturdy and versatile clamp attaches to desks, workbenches, tables, and much more. Features an articulating arm and rotating head with 360 degree illumination for precise viewing and angle placement. Flip shade closes to protect the magnifier when not in use. The perfect magnifying lamp for beading, fly fishing, hand sewing and many other hobbies! </a:t>
            </a:r>
          </a:p>
        </p:txBody>
      </p:sp>
      <p:graphicFrame>
        <p:nvGraphicFramePr>
          <p:cNvPr id="9" name="Object 8"/>
          <p:cNvGraphicFramePr>
            <a:graphicFrameLocks noChangeAspect="1"/>
          </p:cNvGraphicFramePr>
          <p:nvPr>
            <p:extLst>
              <p:ext uri="{D42A27DB-BD31-4B8C-83A1-F6EECF244321}">
                <p14:modId xmlns:p14="http://schemas.microsoft.com/office/powerpoint/2010/main" val="1494934577"/>
              </p:ext>
            </p:extLst>
          </p:nvPr>
        </p:nvGraphicFramePr>
        <p:xfrm>
          <a:off x="706455" y="4618095"/>
          <a:ext cx="8610600" cy="609600"/>
        </p:xfrm>
        <a:graphic>
          <a:graphicData uri="http://schemas.openxmlformats.org/presentationml/2006/ole">
            <mc:AlternateContent xmlns:mc="http://schemas.openxmlformats.org/markup-compatibility/2006">
              <mc:Choice xmlns:v="urn:schemas-microsoft-com:vml" Requires="v">
                <p:oleObj spid="_x0000_s1053" name="Worksheet" r:id="rId5" imgW="8610696" imgH="609536" progId="Excel.Sheet.12">
                  <p:embed/>
                </p:oleObj>
              </mc:Choice>
              <mc:Fallback>
                <p:oleObj name="Worksheet" r:id="rId5" imgW="8610696" imgH="609536" progId="Excel.Sheet.12">
                  <p:embed/>
                  <p:pic>
                    <p:nvPicPr>
                      <p:cNvPr id="0" name=""/>
                      <p:cNvPicPr/>
                      <p:nvPr/>
                    </p:nvPicPr>
                    <p:blipFill>
                      <a:blip r:embed="rId6"/>
                      <a:stretch>
                        <a:fillRect/>
                      </a:stretch>
                    </p:blipFill>
                    <p:spPr>
                      <a:xfrm>
                        <a:off x="706455" y="4618095"/>
                        <a:ext cx="8610600" cy="609600"/>
                      </a:xfrm>
                      <a:prstGeom prst="rect">
                        <a:avLst/>
                      </a:prstGeom>
                    </p:spPr>
                  </p:pic>
                </p:oleObj>
              </mc:Fallback>
            </mc:AlternateContent>
          </a:graphicData>
        </a:graphic>
      </p:graphicFrame>
    </p:spTree>
    <p:extLst>
      <p:ext uri="{BB962C8B-B14F-4D97-AF65-F5344CB8AC3E}">
        <p14:creationId xmlns:p14="http://schemas.microsoft.com/office/powerpoint/2010/main" val="283761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9838" y="332843"/>
            <a:ext cx="7558756" cy="646331"/>
          </a:xfrm>
          <a:prstGeom prst="rect">
            <a:avLst/>
          </a:prstGeom>
          <a:noFill/>
        </p:spPr>
        <p:txBody>
          <a:bodyPr wrap="square" rtlCol="0">
            <a:spAutoFit/>
          </a:bodyPr>
          <a:lstStyle/>
          <a:p>
            <a:pPr lvl="0" algn="ctr" defTabSz="914400"/>
            <a:r>
              <a:rPr lang="en-US" sz="3600" b="1" kern="0" dirty="0">
                <a:solidFill>
                  <a:sysClr val="windowText" lastClr="000000"/>
                </a:solidFill>
                <a:latin typeface="Calibri" panose="020F0502020204030204" pitchFamily="34" charset="0"/>
              </a:rPr>
              <a:t>18w Table Lamp</a:t>
            </a:r>
            <a:endParaRPr kumimoji="0" lang="en-US" sz="3600" b="1"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CONFIDENTIAL</a:t>
            </a:r>
          </a:p>
        </p:txBody>
      </p:sp>
      <p:sp>
        <p:nvSpPr>
          <p:cNvPr id="3" name="Rectangle 2"/>
          <p:cNvSpPr/>
          <p:nvPr/>
        </p:nvSpPr>
        <p:spPr>
          <a:xfrm>
            <a:off x="1119838" y="1571788"/>
            <a:ext cx="4953000" cy="1815882"/>
          </a:xfrm>
          <a:prstGeom prst="rect">
            <a:avLst/>
          </a:prstGeom>
        </p:spPr>
        <p:txBody>
          <a:bodyPr>
            <a:spAutoFit/>
          </a:bodyPr>
          <a:lstStyle/>
          <a:p>
            <a:pPr lvl="0" defTabSz="914400"/>
            <a:r>
              <a:rPr lang="en-GB" sz="1400" dirty="0"/>
              <a:t>Adapted from the best-selling Floor Lamp, the 18w Table Lamp offers powerful illumination and total flexibility. Ideal for tables, countertops and work benches. Shade height and angle can be easily adjusted with one hand using the flexible neck. By delivering the right mix of brightness and contrast, </a:t>
            </a:r>
            <a:r>
              <a:rPr lang="en-GB" sz="1400" dirty="0" err="1"/>
              <a:t>OttLite</a:t>
            </a:r>
            <a:r>
              <a:rPr lang="en-GB" sz="1400" dirty="0"/>
              <a:t> Illumination lets you see colours, fine print and details with ease under this unique low heat, low glare illumination that helps reduce eyestrain </a:t>
            </a:r>
            <a:endParaRPr kumimoji="0" lang="en-GB" sz="1400" b="0" i="0" u="none" strike="noStrike" kern="0" cap="none" spc="0" normalizeH="0" baseline="0" noProof="0" dirty="0">
              <a:ln>
                <a:noFill/>
              </a:ln>
              <a:solidFill>
                <a:sysClr val="windowText" lastClr="000000"/>
              </a:solidFill>
              <a:effectLst/>
              <a:uLnTx/>
              <a:uFillTx/>
            </a:endParaRPr>
          </a:p>
        </p:txBody>
      </p:sp>
      <p:pic>
        <p:nvPicPr>
          <p:cNvPr id="7172" name="Picture 4" descr="Close this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450" y="1341635"/>
            <a:ext cx="2277794" cy="22777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454409825"/>
              </p:ext>
            </p:extLst>
          </p:nvPr>
        </p:nvGraphicFramePr>
        <p:xfrm>
          <a:off x="977468" y="4378290"/>
          <a:ext cx="8486775" cy="609600"/>
        </p:xfrm>
        <a:graphic>
          <a:graphicData uri="http://schemas.openxmlformats.org/presentationml/2006/ole">
            <mc:AlternateContent xmlns:mc="http://schemas.openxmlformats.org/markup-compatibility/2006">
              <mc:Choice xmlns:v="urn:schemas-microsoft-com:vml" Requires="v">
                <p:oleObj spid="_x0000_s7170" name="Worksheet" r:id="rId4" imgW="8486799" imgH="609536" progId="Excel.Sheet.12">
                  <p:embed/>
                </p:oleObj>
              </mc:Choice>
              <mc:Fallback>
                <p:oleObj name="Worksheet" r:id="rId4" imgW="8486799" imgH="609536" progId="Excel.Sheet.12">
                  <p:embed/>
                  <p:pic>
                    <p:nvPicPr>
                      <p:cNvPr id="0" name=""/>
                      <p:cNvPicPr/>
                      <p:nvPr/>
                    </p:nvPicPr>
                    <p:blipFill>
                      <a:blip r:embed="rId5"/>
                      <a:stretch>
                        <a:fillRect/>
                      </a:stretch>
                    </p:blipFill>
                    <p:spPr>
                      <a:xfrm>
                        <a:off x="977468" y="4378290"/>
                        <a:ext cx="8486775" cy="609600"/>
                      </a:xfrm>
                      <a:prstGeom prst="rect">
                        <a:avLst/>
                      </a:prstGeom>
                    </p:spPr>
                  </p:pic>
                </p:oleObj>
              </mc:Fallback>
            </mc:AlternateContent>
          </a:graphicData>
        </a:graphic>
      </p:graphicFrame>
    </p:spTree>
    <p:extLst>
      <p:ext uri="{BB962C8B-B14F-4D97-AF65-F5344CB8AC3E}">
        <p14:creationId xmlns:p14="http://schemas.microsoft.com/office/powerpoint/2010/main" val="1038842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9838" y="332843"/>
            <a:ext cx="755875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a:solidFill>
                  <a:sysClr val="windowText" lastClr="000000"/>
                </a:solidFill>
                <a:latin typeface="Calibri" panose="020F0502020204030204" pitchFamily="34" charset="0"/>
              </a:rPr>
              <a:t>Freestanding Magnifier</a:t>
            </a:r>
            <a:endParaRPr kumimoji="0" lang="en-US" sz="3600" b="1"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2" name="TextBox 1"/>
          <p:cNvSpPr txBox="1"/>
          <p:nvPr/>
        </p:nvSpPr>
        <p:spPr>
          <a:xfrm>
            <a:off x="5208042" y="2479729"/>
            <a:ext cx="1350608" cy="23770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CONFIDENTIAL</a:t>
            </a:r>
          </a:p>
        </p:txBody>
      </p:sp>
      <p:sp>
        <p:nvSpPr>
          <p:cNvPr id="3" name="Rectangle 2"/>
          <p:cNvSpPr/>
          <p:nvPr/>
        </p:nvSpPr>
        <p:spPr>
          <a:xfrm>
            <a:off x="1318277" y="1716518"/>
            <a:ext cx="4953000" cy="1754326"/>
          </a:xfrm>
          <a:prstGeom prst="rect">
            <a:avLst/>
          </a:prstGeom>
        </p:spPr>
        <p:txBody>
          <a:bodyPr>
            <a:spAutoFit/>
          </a:bodyPr>
          <a:lstStyle/>
          <a:p>
            <a:pPr lvl="0" defTabSz="914400"/>
            <a:r>
              <a:rPr lang="en-GB" dirty="0"/>
              <a:t>The </a:t>
            </a:r>
            <a:r>
              <a:rPr lang="en-GB" dirty="0" err="1"/>
              <a:t>OttLite</a:t>
            </a:r>
            <a:r>
              <a:rPr lang="en-GB" dirty="0"/>
              <a:t> 5x Freestanding Magnifier delivers crystal clear optical-grade magnification, so you’ll see intricate details more easily. Featuring a stylish rimless lens with a spot magnifier, the flexible yet sturdy arm makes this the perfect accessory to complement your </a:t>
            </a:r>
            <a:r>
              <a:rPr lang="en-GB" dirty="0" err="1"/>
              <a:t>OttLite</a:t>
            </a:r>
            <a:r>
              <a:rPr lang="en-GB" dirty="0"/>
              <a:t> lamp.</a:t>
            </a:r>
            <a:endParaRPr kumimoji="0" lang="en-GB" b="0" i="0" u="none" strike="noStrike" kern="0" cap="none" spc="0" normalizeH="0" baseline="0" noProof="0" dirty="0">
              <a:ln>
                <a:noFill/>
              </a:ln>
              <a:solidFill>
                <a:sysClr val="windowText" lastClr="000000"/>
              </a:solidFill>
              <a:effectLst/>
              <a:uLnTx/>
              <a:uFillTx/>
            </a:endParaRPr>
          </a:p>
        </p:txBody>
      </p:sp>
      <p:pic>
        <p:nvPicPr>
          <p:cNvPr id="5122" name="Picture 2" descr="ottlite-magnifi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430" y="1611599"/>
            <a:ext cx="1964164" cy="1964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467697835"/>
              </p:ext>
            </p:extLst>
          </p:nvPr>
        </p:nvGraphicFramePr>
        <p:xfrm>
          <a:off x="964654" y="4543449"/>
          <a:ext cx="8486775" cy="609600"/>
        </p:xfrm>
        <a:graphic>
          <a:graphicData uri="http://schemas.openxmlformats.org/presentationml/2006/ole">
            <mc:AlternateContent xmlns:mc="http://schemas.openxmlformats.org/markup-compatibility/2006">
              <mc:Choice xmlns:v="urn:schemas-microsoft-com:vml" Requires="v">
                <p:oleObj spid="_x0000_s5129" name="Worksheet" r:id="rId4" imgW="8486799" imgH="609536" progId="Excel.Sheet.12">
                  <p:embed/>
                </p:oleObj>
              </mc:Choice>
              <mc:Fallback>
                <p:oleObj name="Worksheet" r:id="rId4" imgW="8486799" imgH="609536" progId="Excel.Sheet.12">
                  <p:embed/>
                  <p:pic>
                    <p:nvPicPr>
                      <p:cNvPr id="0" name=""/>
                      <p:cNvPicPr/>
                      <p:nvPr/>
                    </p:nvPicPr>
                    <p:blipFill>
                      <a:blip r:embed="rId5"/>
                      <a:stretch>
                        <a:fillRect/>
                      </a:stretch>
                    </p:blipFill>
                    <p:spPr>
                      <a:xfrm>
                        <a:off x="964654" y="4543449"/>
                        <a:ext cx="8486775" cy="609600"/>
                      </a:xfrm>
                      <a:prstGeom prst="rect">
                        <a:avLst/>
                      </a:prstGeom>
                    </p:spPr>
                  </p:pic>
                </p:oleObj>
              </mc:Fallback>
            </mc:AlternateContent>
          </a:graphicData>
        </a:graphic>
      </p:graphicFrame>
    </p:spTree>
    <p:extLst>
      <p:ext uri="{BB962C8B-B14F-4D97-AF65-F5344CB8AC3E}">
        <p14:creationId xmlns:p14="http://schemas.microsoft.com/office/powerpoint/2010/main" val="262295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31610" y="1494548"/>
            <a:ext cx="7796981" cy="830997"/>
          </a:xfrm>
          <a:prstGeom prst="rect">
            <a:avLst/>
          </a:prstGeom>
          <a:noFill/>
        </p:spPr>
        <p:txBody>
          <a:bodyPr wrap="square" rtlCol="0">
            <a:spAutoFit/>
          </a:bodyPr>
          <a:lstStyle/>
          <a:p>
            <a:pPr marL="742950" indent="-742950">
              <a:buFont typeface="Arial" panose="020B0604020202020204" pitchFamily="34" charset="0"/>
              <a:buChar char="•"/>
            </a:pPr>
            <a:r>
              <a:rPr lang="en-GB" sz="2400" dirty="0">
                <a:solidFill>
                  <a:prstClr val="black"/>
                </a:solidFill>
              </a:rPr>
              <a:t>Why OttLite?</a:t>
            </a:r>
          </a:p>
          <a:p>
            <a:pPr marL="742950" indent="-742950">
              <a:buFont typeface="Arial" panose="020B0604020202020204" pitchFamily="34" charset="0"/>
              <a:buChar char="•"/>
            </a:pPr>
            <a:r>
              <a:rPr lang="en-GB" sz="2400" dirty="0">
                <a:solidFill>
                  <a:prstClr val="black"/>
                </a:solidFill>
              </a:rPr>
              <a:t>Range Proposal </a:t>
            </a:r>
          </a:p>
        </p:txBody>
      </p:sp>
    </p:spTree>
    <p:extLst>
      <p:ext uri="{BB962C8B-B14F-4D97-AF65-F5344CB8AC3E}">
        <p14:creationId xmlns:p14="http://schemas.microsoft.com/office/powerpoint/2010/main" val="77382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352" y="334118"/>
            <a:ext cx="6641022" cy="836059"/>
          </a:xfrm>
        </p:spPr>
        <p:txBody>
          <a:bodyPr/>
          <a:lstStyle/>
          <a:p>
            <a:r>
              <a:rPr lang="en-GB" sz="2800" b="1" dirty="0">
                <a:latin typeface="Calibri" panose="020F0502020204030204" pitchFamily="34" charset="0"/>
                <a:ea typeface="+mn-ea"/>
                <a:cs typeface="+mn-cs"/>
              </a:rPr>
              <a:t>The Opportunity for your customer base</a:t>
            </a:r>
          </a:p>
        </p:txBody>
      </p:sp>
      <p:sp>
        <p:nvSpPr>
          <p:cNvPr id="4" name="Content Placeholder 2"/>
          <p:cNvSpPr>
            <a:spLocks noGrp="1"/>
          </p:cNvSpPr>
          <p:nvPr>
            <p:ph idx="1"/>
          </p:nvPr>
        </p:nvSpPr>
        <p:spPr>
          <a:xfrm>
            <a:off x="980011" y="1872510"/>
            <a:ext cx="8032198" cy="3876960"/>
          </a:xfrm>
        </p:spPr>
        <p:txBody>
          <a:bodyPr/>
          <a:lstStyle/>
          <a:p>
            <a:pPr>
              <a:buFont typeface="Arial" panose="020B0604020202020204" pitchFamily="34" charset="0"/>
              <a:buChar char="•"/>
            </a:pPr>
            <a:r>
              <a:rPr lang="en-US" sz="2000" dirty="0">
                <a:cs typeface="Arial"/>
              </a:rPr>
              <a:t>OttLite, already well known in the US lighting are investing heavily in Europe</a:t>
            </a:r>
          </a:p>
          <a:p>
            <a:pPr>
              <a:buFont typeface="Arial" panose="020B0604020202020204" pitchFamily="34" charset="0"/>
              <a:buChar char="•"/>
            </a:pPr>
            <a:endParaRPr lang="en-US" sz="2000" dirty="0">
              <a:cs typeface="Arial"/>
            </a:endParaRPr>
          </a:p>
          <a:p>
            <a:pPr>
              <a:buFont typeface="Arial" panose="020B0604020202020204" pitchFamily="34" charset="0"/>
              <a:buChar char="•"/>
            </a:pPr>
            <a:r>
              <a:rPr lang="en-US" sz="2000" dirty="0">
                <a:cs typeface="Arial"/>
              </a:rPr>
              <a:t>The products are without exception innovative, high quality and with many unique features</a:t>
            </a:r>
          </a:p>
          <a:p>
            <a:pPr>
              <a:buFont typeface="Arial" panose="020B0604020202020204" pitchFamily="34" charset="0"/>
              <a:buChar char="•"/>
            </a:pPr>
            <a:endParaRPr lang="en-US" sz="2000" dirty="0">
              <a:solidFill>
                <a:srgbClr val="0474BE"/>
              </a:solidFill>
              <a:cs typeface="Arial"/>
            </a:endParaRPr>
          </a:p>
          <a:p>
            <a:pPr>
              <a:buFont typeface="Arial" panose="020B0604020202020204" pitchFamily="34" charset="0"/>
              <a:buChar char="•"/>
            </a:pPr>
            <a:r>
              <a:rPr lang="en-US" sz="2000" dirty="0">
                <a:cs typeface="Arial"/>
              </a:rPr>
              <a:t>The range is well positioned for your existing customer base alongside existing ranged product, giving you a great opportunity to drive incremental business</a:t>
            </a:r>
            <a:endParaRPr lang="en-US" sz="2000" dirty="0">
              <a:solidFill>
                <a:srgbClr val="0474BE"/>
              </a:solidFill>
              <a:cs typeface="Arial"/>
            </a:endParaRPr>
          </a:p>
          <a:p>
            <a:pPr marL="0" indent="0" algn="ctr">
              <a:buNone/>
            </a:pPr>
            <a:endParaRPr lang="en-GB" sz="1846" dirty="0">
              <a:solidFill>
                <a:srgbClr val="0474BE"/>
              </a:solidFill>
            </a:endParaRPr>
          </a:p>
        </p:txBody>
      </p:sp>
      <p:pic>
        <p:nvPicPr>
          <p:cNvPr id="5" name="Picture 4"/>
          <p:cNvPicPr>
            <a:picLocks noChangeAspect="1"/>
          </p:cNvPicPr>
          <p:nvPr/>
        </p:nvPicPr>
        <p:blipFill>
          <a:blip r:embed="rId2"/>
          <a:stretch>
            <a:fillRect/>
          </a:stretch>
        </p:blipFill>
        <p:spPr>
          <a:xfrm>
            <a:off x="616975" y="234424"/>
            <a:ext cx="2684663" cy="818967"/>
          </a:xfrm>
          <a:prstGeom prst="rect">
            <a:avLst/>
          </a:prstGeom>
        </p:spPr>
      </p:pic>
      <p:sp>
        <p:nvSpPr>
          <p:cNvPr id="3" name="Footer Placeholder 2"/>
          <p:cNvSpPr>
            <a:spLocks noGrp="1"/>
          </p:cNvSpPr>
          <p:nvPr>
            <p:ph type="ftr" sz="quarter" idx="11"/>
          </p:nvPr>
        </p:nvSpPr>
        <p:spPr/>
        <p:txBody>
          <a:bodyPr/>
          <a:lstStyle/>
          <a:p>
            <a:r>
              <a:rPr lang="en-GB"/>
              <a:t>CONFIDENTIAL</a:t>
            </a:r>
          </a:p>
        </p:txBody>
      </p:sp>
    </p:spTree>
    <p:extLst>
      <p:ext uri="{BB962C8B-B14F-4D97-AF65-F5344CB8AC3E}">
        <p14:creationId xmlns:p14="http://schemas.microsoft.com/office/powerpoint/2010/main" val="399538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34" t="-12750" r="-2734" b="12750"/>
          <a:stretch/>
        </p:blipFill>
        <p:spPr>
          <a:xfrm>
            <a:off x="6560692" y="2866103"/>
            <a:ext cx="2876875" cy="2698955"/>
          </a:xfrm>
          <a:prstGeom prst="rect">
            <a:avLst/>
          </a:prstGeom>
        </p:spPr>
      </p:pic>
      <p:sp>
        <p:nvSpPr>
          <p:cNvPr id="3" name="Content Placeholder 2"/>
          <p:cNvSpPr>
            <a:spLocks noGrp="1"/>
          </p:cNvSpPr>
          <p:nvPr>
            <p:ph idx="4294967295"/>
          </p:nvPr>
        </p:nvSpPr>
        <p:spPr>
          <a:xfrm>
            <a:off x="704279" y="1335354"/>
            <a:ext cx="5817171" cy="2782531"/>
          </a:xfrm>
          <a:prstGeom prst="rect">
            <a:avLst/>
          </a:prstGeom>
        </p:spPr>
        <p:txBody>
          <a:bodyPr>
            <a:noAutofit/>
          </a:bodyPr>
          <a:lstStyle/>
          <a:p>
            <a:pPr marL="0" indent="0">
              <a:buNone/>
              <a:defRPr/>
            </a:pPr>
            <a:r>
              <a:rPr lang="en-GB" sz="2000" dirty="0" err="1"/>
              <a:t>Dr.</a:t>
            </a:r>
            <a:r>
              <a:rPr lang="en-GB" sz="2000" dirty="0"/>
              <a:t> John Nash Ott was asked by the Walt Disney Company to film the growth of a pumpkin for Disney animators.</a:t>
            </a:r>
          </a:p>
          <a:p>
            <a:pPr marL="0" indent="0">
              <a:buNone/>
              <a:defRPr/>
            </a:pPr>
            <a:r>
              <a:rPr lang="en-GB" sz="2000" dirty="0"/>
              <a:t>After several experiments, </a:t>
            </a:r>
            <a:r>
              <a:rPr lang="en-GB" sz="2000" dirty="0" err="1"/>
              <a:t>Dr.</a:t>
            </a:r>
            <a:r>
              <a:rPr lang="en-GB" sz="2000" dirty="0"/>
              <a:t> </a:t>
            </a:r>
            <a:r>
              <a:rPr lang="en-GB" sz="2000" dirty="0" err="1"/>
              <a:t>Ott</a:t>
            </a:r>
            <a:r>
              <a:rPr lang="en-GB" sz="2000" dirty="0"/>
              <a:t> was able to provide the proper range of light wavelengths and the pumpkin grew.</a:t>
            </a:r>
          </a:p>
          <a:p>
            <a:pPr marL="0" indent="0">
              <a:buNone/>
              <a:defRPr/>
            </a:pPr>
            <a:r>
              <a:rPr lang="en-GB" sz="2000" dirty="0"/>
              <a:t>This work sparked his imagination leading him to explore the benefits of natural daylight and how it can help people see and feel better. </a:t>
            </a:r>
          </a:p>
          <a:p>
            <a:pPr marL="0" indent="0">
              <a:buNone/>
              <a:defRPr/>
            </a:pPr>
            <a:r>
              <a:rPr lang="en-GB" sz="2000" dirty="0" err="1"/>
              <a:t>Dr.</a:t>
            </a:r>
            <a:r>
              <a:rPr lang="en-GB" sz="2000" dirty="0"/>
              <a:t> </a:t>
            </a:r>
            <a:r>
              <a:rPr lang="en-GB" sz="2000" dirty="0" err="1"/>
              <a:t>Ott’s</a:t>
            </a:r>
            <a:r>
              <a:rPr lang="en-GB" sz="2000" dirty="0"/>
              <a:t> research provided the foundation for OttLite Technologies to bring the power of natural daylight indoors!</a:t>
            </a:r>
            <a:endParaRPr lang="en-US" sz="2000" dirty="0"/>
          </a:p>
        </p:txBody>
      </p:sp>
      <p:pic>
        <p:nvPicPr>
          <p:cNvPr id="7" name="Picture 6"/>
          <p:cNvPicPr>
            <a:picLocks noChangeAspect="1"/>
          </p:cNvPicPr>
          <p:nvPr/>
        </p:nvPicPr>
        <p:blipFill>
          <a:blip r:embed="rId3"/>
          <a:stretch>
            <a:fillRect/>
          </a:stretch>
        </p:blipFill>
        <p:spPr>
          <a:xfrm>
            <a:off x="744795" y="234423"/>
            <a:ext cx="2684663" cy="818967"/>
          </a:xfrm>
          <a:prstGeom prst="rect">
            <a:avLst/>
          </a:prstGeom>
        </p:spPr>
      </p:pic>
      <p:sp>
        <p:nvSpPr>
          <p:cNvPr id="9" name="object 3"/>
          <p:cNvSpPr txBox="1">
            <a:spLocks/>
          </p:cNvSpPr>
          <p:nvPr/>
        </p:nvSpPr>
        <p:spPr>
          <a:xfrm>
            <a:off x="3626603" y="404594"/>
            <a:ext cx="6008408" cy="430887"/>
          </a:xfrm>
          <a:prstGeom prst="rect">
            <a:avLst/>
          </a:prstGeom>
        </p:spPr>
        <p:txBody>
          <a:bodyPr vert="horz" wrap="square" lIns="0" tIns="0" rIns="0" bIns="0" rtlCol="0">
            <a:spAutoFit/>
          </a:bodyPr>
          <a:lstStyle>
            <a:lvl1pPr algn="ctr" defTabSz="422041" rtl="0" eaLnBrk="1" latinLnBrk="0" hangingPunct="1">
              <a:spcBef>
                <a:spcPct val="0"/>
              </a:spcBef>
              <a:buNone/>
              <a:defRPr sz="4062" kern="1200">
                <a:solidFill>
                  <a:schemeClr val="tx1"/>
                </a:solidFill>
                <a:latin typeface="+mj-lt"/>
                <a:ea typeface="+mj-ea"/>
                <a:cs typeface="+mj-cs"/>
              </a:defRPr>
            </a:lvl1pPr>
          </a:lstStyle>
          <a:p>
            <a:pPr>
              <a:spcBef>
                <a:spcPts val="5"/>
              </a:spcBef>
            </a:pPr>
            <a:r>
              <a:rPr lang="en-GB" sz="2800" b="1" dirty="0">
                <a:ea typeface="+mn-ea"/>
                <a:cs typeface="+mn-cs"/>
              </a:rPr>
              <a:t>The Company Expertise and Heritage</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2572" t="2311" r="11247" b="29829"/>
          <a:stretch/>
        </p:blipFill>
        <p:spPr>
          <a:xfrm>
            <a:off x="7306469" y="1244110"/>
            <a:ext cx="1385323" cy="2015613"/>
          </a:xfrm>
          <a:prstGeom prst="rect">
            <a:avLst/>
          </a:prstGeom>
        </p:spPr>
      </p:pic>
      <p:sp>
        <p:nvSpPr>
          <p:cNvPr id="2" name="Footer Placeholder 1"/>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val="80028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a:spLocks noGrp="1"/>
          </p:cNvSpPr>
          <p:nvPr>
            <p:ph type="title"/>
          </p:nvPr>
        </p:nvSpPr>
        <p:spPr>
          <a:xfrm>
            <a:off x="3792785" y="672751"/>
            <a:ext cx="6113215" cy="430887"/>
          </a:xfrm>
          <a:prstGeom prst="rect">
            <a:avLst/>
          </a:prstGeom>
        </p:spPr>
        <p:txBody>
          <a:bodyPr vert="horz" wrap="square" lIns="0" tIns="0" rIns="0" bIns="0" rtlCol="0">
            <a:spAutoFit/>
          </a:bodyPr>
          <a:lstStyle/>
          <a:p>
            <a:pPr>
              <a:spcBef>
                <a:spcPts val="5"/>
              </a:spcBef>
            </a:pPr>
            <a:r>
              <a:rPr lang="en-GB" sz="2800" b="1" dirty="0">
                <a:latin typeface="+mn-lt"/>
                <a:ea typeface="+mn-ea"/>
                <a:cs typeface="+mn-cs"/>
              </a:rPr>
              <a:t>The Product Features and Benefits</a:t>
            </a:r>
            <a:endParaRPr sz="2800" b="1" dirty="0">
              <a:latin typeface="+mn-lt"/>
              <a:ea typeface="+mn-ea"/>
              <a:cs typeface="+mn-cs"/>
            </a:endParaRPr>
          </a:p>
        </p:txBody>
      </p:sp>
      <p:pic>
        <p:nvPicPr>
          <p:cNvPr id="11" name="Picture 10"/>
          <p:cNvPicPr>
            <a:picLocks noChangeAspect="1"/>
          </p:cNvPicPr>
          <p:nvPr/>
        </p:nvPicPr>
        <p:blipFill>
          <a:blip r:embed="rId2"/>
          <a:stretch>
            <a:fillRect/>
          </a:stretch>
        </p:blipFill>
        <p:spPr>
          <a:xfrm>
            <a:off x="862392" y="431070"/>
            <a:ext cx="3117671" cy="951058"/>
          </a:xfrm>
          <a:prstGeom prst="rect">
            <a:avLst/>
          </a:prstGeom>
        </p:spPr>
      </p:pic>
      <p:sp>
        <p:nvSpPr>
          <p:cNvPr id="7" name="Content Placeholder 2"/>
          <p:cNvSpPr>
            <a:spLocks noGrp="1"/>
          </p:cNvSpPr>
          <p:nvPr>
            <p:ph idx="4294967295"/>
          </p:nvPr>
        </p:nvSpPr>
        <p:spPr>
          <a:xfrm>
            <a:off x="892278" y="1691141"/>
            <a:ext cx="8013290" cy="2989014"/>
          </a:xfrm>
          <a:prstGeom prst="rect">
            <a:avLst/>
          </a:prstGeom>
        </p:spPr>
        <p:txBody>
          <a:bodyPr>
            <a:noAutofit/>
          </a:bodyPr>
          <a:lstStyle/>
          <a:p>
            <a:pPr>
              <a:defRPr/>
            </a:pPr>
            <a:r>
              <a:rPr lang="en-GB" sz="2000" dirty="0"/>
              <a:t>See fine print clearly and colours accurately </a:t>
            </a:r>
          </a:p>
          <a:p>
            <a:pPr>
              <a:defRPr/>
            </a:pPr>
            <a:r>
              <a:rPr lang="en-GB" sz="2000" dirty="0"/>
              <a:t>Strict compliant standards</a:t>
            </a:r>
          </a:p>
          <a:p>
            <a:pPr>
              <a:defRPr/>
            </a:pPr>
            <a:r>
              <a:rPr lang="en-GB" sz="2000" dirty="0"/>
              <a:t>Innovative features</a:t>
            </a:r>
          </a:p>
          <a:p>
            <a:pPr>
              <a:defRPr/>
            </a:pPr>
            <a:r>
              <a:rPr lang="en-GB" sz="2000" dirty="0"/>
              <a:t>Super bright LEDs</a:t>
            </a:r>
          </a:p>
          <a:p>
            <a:pPr>
              <a:defRPr/>
            </a:pPr>
            <a:r>
              <a:rPr lang="en-GB" sz="2000" dirty="0"/>
              <a:t>Long lasting and energy efficient</a:t>
            </a:r>
          </a:p>
          <a:p>
            <a:pPr>
              <a:defRPr/>
            </a:pPr>
            <a:r>
              <a:rPr lang="en-GB" sz="2000" dirty="0"/>
              <a:t>Multiple price points, styles and promotion opportunities</a:t>
            </a:r>
          </a:p>
          <a:p>
            <a:pPr>
              <a:defRPr/>
            </a:pPr>
            <a:r>
              <a:rPr lang="en-GB" sz="2000" dirty="0"/>
              <a:t>Tailored product bespoke features, colours, models, branding and packaging available.</a:t>
            </a:r>
          </a:p>
          <a:p>
            <a:pPr>
              <a:defRPr/>
            </a:pPr>
            <a:endParaRPr lang="en-US" sz="2000" dirty="0"/>
          </a:p>
        </p:txBody>
      </p:sp>
      <p:sp>
        <p:nvSpPr>
          <p:cNvPr id="2" name="Footer Placeholder 1"/>
          <p:cNvSpPr>
            <a:spLocks noGrp="1"/>
          </p:cNvSpPr>
          <p:nvPr>
            <p:ph type="ftr" sz="quarter" idx="11"/>
          </p:nvPr>
        </p:nvSpPr>
        <p:spPr/>
        <p:txBody>
          <a:bodyPr/>
          <a:lstStyle/>
          <a:p>
            <a:r>
              <a:rPr lang="en-GB"/>
              <a:t>CONFIDENTIAL</a:t>
            </a:r>
          </a:p>
        </p:txBody>
      </p:sp>
    </p:spTree>
    <p:extLst>
      <p:ext uri="{BB962C8B-B14F-4D97-AF65-F5344CB8AC3E}">
        <p14:creationId xmlns:p14="http://schemas.microsoft.com/office/powerpoint/2010/main" val="127346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6-13 at 3.28.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46" y="653741"/>
            <a:ext cx="8613058" cy="2470926"/>
          </a:xfrm>
          <a:prstGeom prst="rect">
            <a:avLst/>
          </a:prstGeom>
        </p:spPr>
      </p:pic>
      <p:sp>
        <p:nvSpPr>
          <p:cNvPr id="14" name="TextBox 13"/>
          <p:cNvSpPr txBox="1"/>
          <p:nvPr/>
        </p:nvSpPr>
        <p:spPr>
          <a:xfrm>
            <a:off x="1680837" y="220667"/>
            <a:ext cx="6170725" cy="603242"/>
          </a:xfrm>
          <a:prstGeom prst="rect">
            <a:avLst/>
          </a:prstGeom>
          <a:noFill/>
        </p:spPr>
        <p:txBody>
          <a:bodyPr wrap="square" rtlCol="0">
            <a:spAutoFit/>
          </a:bodyPr>
          <a:lstStyle/>
          <a:p>
            <a:pPr algn="r"/>
            <a:r>
              <a:rPr lang="en-US" sz="3320" b="1" dirty="0">
                <a:cs typeface="Arial"/>
              </a:rPr>
              <a:t>Proprietary Natural Daylight LEDs</a:t>
            </a:r>
          </a:p>
        </p:txBody>
      </p:sp>
      <p:sp>
        <p:nvSpPr>
          <p:cNvPr id="3" name="Footer Placeholder 2"/>
          <p:cNvSpPr>
            <a:spLocks noGrp="1"/>
          </p:cNvSpPr>
          <p:nvPr>
            <p:ph type="ftr" sz="quarter" idx="11"/>
          </p:nvPr>
        </p:nvSpPr>
        <p:spPr/>
        <p:txBody>
          <a:bodyPr/>
          <a:lstStyle/>
          <a:p>
            <a:r>
              <a:rPr lang="en-GB"/>
              <a:t>CONFIDENTIAL</a:t>
            </a:r>
          </a:p>
        </p:txBody>
      </p:sp>
      <p:sp>
        <p:nvSpPr>
          <p:cNvPr id="4" name="Rectangle 3"/>
          <p:cNvSpPr/>
          <p:nvPr/>
        </p:nvSpPr>
        <p:spPr>
          <a:xfrm>
            <a:off x="-1" y="3231669"/>
            <a:ext cx="9756183" cy="830997"/>
          </a:xfrm>
          <a:prstGeom prst="rect">
            <a:avLst/>
          </a:prstGeom>
        </p:spPr>
        <p:txBody>
          <a:bodyPr wrap="square">
            <a:spAutoFit/>
          </a:bodyPr>
          <a:lstStyle/>
          <a:p>
            <a:pPr algn="ctr"/>
            <a:r>
              <a:rPr lang="en-US" sz="1600" dirty="0">
                <a:cs typeface="Arial"/>
              </a:rPr>
              <a:t>Working with chemists and product engineers, </a:t>
            </a:r>
            <a:r>
              <a:rPr lang="en-US" sz="1600" dirty="0" err="1">
                <a:cs typeface="Arial"/>
              </a:rPr>
              <a:t>OttLte</a:t>
            </a:r>
            <a:r>
              <a:rPr lang="en-US" sz="1600" dirty="0">
                <a:cs typeface="Arial"/>
              </a:rPr>
              <a:t> have developed a proprietary phosphor, diode and diffuser combination that emits a naturally balanced spectrum similar to natural daylight – the optimal condition for seeing everything clearly and comfortably. </a:t>
            </a:r>
            <a:endParaRPr lang="en-US" sz="1600" dirty="0"/>
          </a:p>
        </p:txBody>
      </p:sp>
      <p:sp>
        <p:nvSpPr>
          <p:cNvPr id="5" name="Rectangle 4"/>
          <p:cNvSpPr/>
          <p:nvPr/>
        </p:nvSpPr>
        <p:spPr>
          <a:xfrm>
            <a:off x="1345124" y="4278156"/>
            <a:ext cx="4652719" cy="984885"/>
          </a:xfrm>
          <a:prstGeom prst="rect">
            <a:avLst/>
          </a:prstGeom>
        </p:spPr>
        <p:txBody>
          <a:bodyPr wrap="square">
            <a:spAutoFit/>
          </a:bodyPr>
          <a:lstStyle/>
          <a:p>
            <a:pPr marL="285750" indent="-285750">
              <a:spcAft>
                <a:spcPts val="600"/>
              </a:spcAft>
              <a:buFont typeface="Arial"/>
              <a:buChar char="•"/>
            </a:pPr>
            <a:r>
              <a:rPr lang="en-US" sz="1600" dirty="0"/>
              <a:t>Reduced glare and eyestrain				</a:t>
            </a:r>
          </a:p>
          <a:p>
            <a:pPr marL="285750" indent="-285750">
              <a:spcAft>
                <a:spcPts val="600"/>
              </a:spcAft>
              <a:buFont typeface="Arial"/>
              <a:buChar char="•"/>
            </a:pPr>
            <a:r>
              <a:rPr lang="en-US" sz="1600" dirty="0"/>
              <a:t>Clear, natural daylight illumination</a:t>
            </a:r>
          </a:p>
          <a:p>
            <a:pPr marL="285750" indent="-285750">
              <a:spcAft>
                <a:spcPts val="600"/>
              </a:spcAft>
              <a:buFont typeface="Arial"/>
              <a:buChar char="•"/>
            </a:pPr>
            <a:r>
              <a:rPr lang="en-US" sz="1600" dirty="0"/>
              <a:t>High contrast for fine details and print</a:t>
            </a:r>
          </a:p>
        </p:txBody>
      </p:sp>
      <p:sp>
        <p:nvSpPr>
          <p:cNvPr id="6" name="Rectangle 5"/>
          <p:cNvSpPr/>
          <p:nvPr/>
        </p:nvSpPr>
        <p:spPr>
          <a:xfrm>
            <a:off x="5229278" y="4278156"/>
            <a:ext cx="4953000" cy="661720"/>
          </a:xfrm>
          <a:prstGeom prst="rect">
            <a:avLst/>
          </a:prstGeom>
        </p:spPr>
        <p:txBody>
          <a:bodyPr>
            <a:spAutoFit/>
          </a:bodyPr>
          <a:lstStyle/>
          <a:p>
            <a:pPr marL="285750" indent="-285750">
              <a:spcAft>
                <a:spcPts val="600"/>
              </a:spcAft>
              <a:buFont typeface="Arial"/>
              <a:buChar char="•"/>
            </a:pPr>
            <a:r>
              <a:rPr lang="en-US" sz="1600" dirty="0"/>
              <a:t>Excellent color rendering (CRI of 90+)</a:t>
            </a:r>
          </a:p>
          <a:p>
            <a:pPr marL="285750" indent="-285750">
              <a:spcAft>
                <a:spcPts val="600"/>
              </a:spcAft>
              <a:buFont typeface="Arial"/>
              <a:buChar char="•"/>
            </a:pPr>
            <a:r>
              <a:rPr lang="en-US" sz="1600" dirty="0"/>
              <a:t>Even, balanced light disbursement</a:t>
            </a:r>
          </a:p>
        </p:txBody>
      </p:sp>
    </p:spTree>
    <p:extLst>
      <p:ext uri="{BB962C8B-B14F-4D97-AF65-F5344CB8AC3E}">
        <p14:creationId xmlns:p14="http://schemas.microsoft.com/office/powerpoint/2010/main" val="236130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andy.podosek\Desktop\My Documents\Marketing\LED Infographic_S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81330"/>
            <a:ext cx="7373300" cy="552997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val="53297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7070" y="2413139"/>
            <a:ext cx="3959817" cy="646331"/>
          </a:xfrm>
          <a:prstGeom prst="rect">
            <a:avLst/>
          </a:prstGeom>
          <a:noFill/>
        </p:spPr>
        <p:txBody>
          <a:bodyPr wrap="square" rtlCol="0">
            <a:spAutoFit/>
          </a:bodyPr>
          <a:lstStyle/>
          <a:p>
            <a:pPr algn="ctr"/>
            <a:r>
              <a:rPr lang="en-GB" sz="3600" dirty="0"/>
              <a:t>Range Proposal</a:t>
            </a:r>
          </a:p>
        </p:txBody>
      </p:sp>
    </p:spTree>
    <p:extLst>
      <p:ext uri="{BB962C8B-B14F-4D97-AF65-F5344CB8AC3E}">
        <p14:creationId xmlns:p14="http://schemas.microsoft.com/office/powerpoint/2010/main" val="147824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8754" y="153456"/>
            <a:ext cx="6275209" cy="1200329"/>
          </a:xfrm>
          <a:prstGeom prst="rect">
            <a:avLst/>
          </a:prstGeom>
          <a:noFill/>
        </p:spPr>
        <p:txBody>
          <a:bodyPr wrap="square" rtlCol="0">
            <a:spAutoFit/>
          </a:bodyPr>
          <a:lstStyle/>
          <a:p>
            <a:pPr algn="ctr"/>
            <a:endParaRPr lang="en-US" sz="3600" b="1" dirty="0">
              <a:latin typeface="Calibri" panose="020F0502020204030204" pitchFamily="34" charset="0"/>
            </a:endParaRPr>
          </a:p>
          <a:p>
            <a:pPr algn="ctr"/>
            <a:r>
              <a:rPr lang="en-US" sz="3600" b="1" dirty="0">
                <a:latin typeface="Calibri" panose="020F0502020204030204" pitchFamily="34" charset="0"/>
              </a:rPr>
              <a:t>13W Spin &amp; Store Desk Lamp</a:t>
            </a:r>
          </a:p>
        </p:txBody>
      </p:sp>
      <p:sp>
        <p:nvSpPr>
          <p:cNvPr id="2" name="TextBox 1"/>
          <p:cNvSpPr txBox="1"/>
          <p:nvPr/>
        </p:nvSpPr>
        <p:spPr>
          <a:xfrm>
            <a:off x="5208042" y="2479729"/>
            <a:ext cx="1350608" cy="237701"/>
          </a:xfrm>
          <a:prstGeom prst="rect">
            <a:avLst/>
          </a:prstGeom>
          <a:noFill/>
        </p:spPr>
        <p:txBody>
          <a:bodyPr wrap="square" rtlCol="0">
            <a:spAutoFit/>
          </a:bodyPr>
          <a:lstStyle/>
          <a:p>
            <a:pPr algn="ctr"/>
            <a:endParaRPr lang="en-US" dirty="0">
              <a:latin typeface="Calibri" panose="020F0502020204030204" pitchFamily="34" charset="0"/>
            </a:endParaRPr>
          </a:p>
        </p:txBody>
      </p:sp>
      <p:sp>
        <p:nvSpPr>
          <p:cNvPr id="4" name="Footer Placeholder 3"/>
          <p:cNvSpPr>
            <a:spLocks noGrp="1"/>
          </p:cNvSpPr>
          <p:nvPr>
            <p:ph type="ftr" sz="quarter" idx="11"/>
          </p:nvPr>
        </p:nvSpPr>
        <p:spPr/>
        <p:txBody>
          <a:bodyPr/>
          <a:lstStyle/>
          <a:p>
            <a:r>
              <a:rPr lang="en-US"/>
              <a:t>CONFIDENTIAL</a:t>
            </a:r>
          </a:p>
        </p:txBody>
      </p:sp>
      <p:sp>
        <p:nvSpPr>
          <p:cNvPr id="12" name="Rectangle 11"/>
          <p:cNvSpPr/>
          <p:nvPr/>
        </p:nvSpPr>
        <p:spPr>
          <a:xfrm>
            <a:off x="653331" y="1681420"/>
            <a:ext cx="5462438" cy="2031325"/>
          </a:xfrm>
          <a:prstGeom prst="rect">
            <a:avLst/>
          </a:prstGeom>
        </p:spPr>
        <p:txBody>
          <a:bodyPr wrap="square">
            <a:spAutoFit/>
          </a:bodyPr>
          <a:lstStyle/>
          <a:p>
            <a:r>
              <a:rPr lang="en-GB" sz="1400" dirty="0"/>
              <a:t>The 13w Craft Organizer lamp is great for bringing </a:t>
            </a:r>
            <a:r>
              <a:rPr lang="en-GB" sz="1400" dirty="0" err="1"/>
              <a:t>OttLite</a:t>
            </a:r>
            <a:r>
              <a:rPr lang="en-GB" sz="1400" dirty="0"/>
              <a:t> Illumination™ to both large and small projects. The low heat, low glare illumination dramatically helps reduce eyestrain for hours of creative fun. Plus, the lamp features a removable organizer tray that rotates a full 360 degrees, so it’s perfect for sorting beads, embellishments, threads and more.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Storage tray spins for easy access to crafty accessories</a:t>
            </a:r>
          </a:p>
          <a:p>
            <a:pPr marL="285750" indent="-285750">
              <a:buFont typeface="Arial" panose="020B0604020202020204" pitchFamily="34" charset="0"/>
              <a:buChar char="•"/>
            </a:pPr>
            <a:r>
              <a:rPr lang="en-GB" sz="1400" dirty="0"/>
              <a:t>2x and 3x spot magnifiers (9.5" length x 3.5" width)</a:t>
            </a:r>
          </a:p>
          <a:p>
            <a:pPr marL="285750" indent="-285750">
              <a:buFont typeface="Arial" panose="020B0604020202020204" pitchFamily="34" charset="0"/>
              <a:buChar char="•"/>
            </a:pPr>
            <a:r>
              <a:rPr lang="en-GB" sz="1400" dirty="0"/>
              <a:t>Multi-position shade adjusts light easily</a:t>
            </a:r>
          </a:p>
        </p:txBody>
      </p:sp>
      <p:pic>
        <p:nvPicPr>
          <p:cNvPr id="3" name="Picture 2"/>
          <p:cNvPicPr>
            <a:picLocks noChangeAspect="1"/>
          </p:cNvPicPr>
          <p:nvPr/>
        </p:nvPicPr>
        <p:blipFill>
          <a:blip r:embed="rId3"/>
          <a:stretch>
            <a:fillRect/>
          </a:stretch>
        </p:blipFill>
        <p:spPr>
          <a:xfrm>
            <a:off x="7362395" y="2525517"/>
            <a:ext cx="1537854" cy="1537854"/>
          </a:xfrm>
          <a:prstGeom prst="rect">
            <a:avLst/>
          </a:prstGeom>
        </p:spPr>
      </p:pic>
      <p:pic>
        <p:nvPicPr>
          <p:cNvPr id="6" name="Picture 5"/>
          <p:cNvPicPr>
            <a:picLocks noChangeAspect="1"/>
          </p:cNvPicPr>
          <p:nvPr/>
        </p:nvPicPr>
        <p:blipFill>
          <a:blip r:embed="rId4"/>
          <a:stretch>
            <a:fillRect/>
          </a:stretch>
        </p:blipFill>
        <p:spPr>
          <a:xfrm>
            <a:off x="6479309" y="1555836"/>
            <a:ext cx="1288473" cy="128847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68947273"/>
              </p:ext>
            </p:extLst>
          </p:nvPr>
        </p:nvGraphicFramePr>
        <p:xfrm>
          <a:off x="709613" y="4533889"/>
          <a:ext cx="8486775" cy="609600"/>
        </p:xfrm>
        <a:graphic>
          <a:graphicData uri="http://schemas.openxmlformats.org/presentationml/2006/ole">
            <mc:AlternateContent xmlns:mc="http://schemas.openxmlformats.org/markup-compatibility/2006">
              <mc:Choice xmlns:v="urn:schemas-microsoft-com:vml" Requires="v">
                <p:oleObj spid="_x0000_s6151" name="Worksheet" r:id="rId5" imgW="8486799" imgH="609536" progId="Excel.Sheet.12">
                  <p:embed/>
                </p:oleObj>
              </mc:Choice>
              <mc:Fallback>
                <p:oleObj name="Worksheet" r:id="rId5" imgW="8486799" imgH="609536" progId="Excel.Sheet.12">
                  <p:embed/>
                  <p:pic>
                    <p:nvPicPr>
                      <p:cNvPr id="0" name=""/>
                      <p:cNvPicPr/>
                      <p:nvPr/>
                    </p:nvPicPr>
                    <p:blipFill>
                      <a:blip r:embed="rId6"/>
                      <a:stretch>
                        <a:fillRect/>
                      </a:stretch>
                    </p:blipFill>
                    <p:spPr>
                      <a:xfrm>
                        <a:off x="709613" y="4533889"/>
                        <a:ext cx="8486775" cy="609600"/>
                      </a:xfrm>
                      <a:prstGeom prst="rect">
                        <a:avLst/>
                      </a:prstGeom>
                    </p:spPr>
                  </p:pic>
                </p:oleObj>
              </mc:Fallback>
            </mc:AlternateContent>
          </a:graphicData>
        </a:graphic>
      </p:graphicFrame>
    </p:spTree>
    <p:extLst>
      <p:ext uri="{BB962C8B-B14F-4D97-AF65-F5344CB8AC3E}">
        <p14:creationId xmlns:p14="http://schemas.microsoft.com/office/powerpoint/2010/main" val="49187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9680</TotalTime>
  <Words>703</Words>
  <Application>Microsoft Office PowerPoint</Application>
  <PresentationFormat>A4 Paper (210x297 mm)</PresentationFormat>
  <Paragraphs>60</Paragraphs>
  <Slides>14</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9" baseType="lpstr">
      <vt:lpstr>Arial</vt:lpstr>
      <vt:lpstr>Calibri</vt:lpstr>
      <vt:lpstr>Office Theme</vt:lpstr>
      <vt:lpstr>Worksheet</vt:lpstr>
      <vt:lpstr>Microsoft Excel Worksheet</vt:lpstr>
      <vt:lpstr>PowerPoint Presentation</vt:lpstr>
      <vt:lpstr>PowerPoint Presentation</vt:lpstr>
      <vt:lpstr>The Opportunity for your customer base</vt:lpstr>
      <vt:lpstr>PowerPoint Presentation</vt:lpstr>
      <vt:lpstr>The Product Features and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Mobbs</dc:creator>
  <cp:lastModifiedBy>Daniel Dearden</cp:lastModifiedBy>
  <cp:revision>721</cp:revision>
  <cp:lastPrinted>2014-12-10T09:55:40Z</cp:lastPrinted>
  <dcterms:created xsi:type="dcterms:W3CDTF">2014-07-22T15:54:13Z</dcterms:created>
  <dcterms:modified xsi:type="dcterms:W3CDTF">2017-04-25T08:33:22Z</dcterms:modified>
</cp:coreProperties>
</file>